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3"/>
  </p:notesMasterIdLst>
  <p:sldIdLst>
    <p:sldId id="256" r:id="rId2"/>
  </p:sldIdLst>
  <p:sldSz cx="32918400" cy="35661600"/>
  <p:notesSz cx="6858000" cy="9144000"/>
  <p:defaultTextStyle>
    <a:defPPr>
      <a:defRPr lang="en-US"/>
    </a:defPPr>
    <a:lvl1pPr marL="0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1pPr>
    <a:lvl2pPr marL="1959422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2pPr>
    <a:lvl3pPr marL="3918844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3pPr>
    <a:lvl4pPr marL="5878266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4pPr>
    <a:lvl5pPr marL="7837688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5pPr>
    <a:lvl6pPr marL="9797110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6pPr>
    <a:lvl7pPr marL="11756532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7pPr>
    <a:lvl8pPr marL="13715954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8pPr>
    <a:lvl9pPr marL="15675376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2384" autoAdjust="0"/>
  </p:normalViewPr>
  <p:slideViewPr>
    <p:cSldViewPr>
      <p:cViewPr>
        <p:scale>
          <a:sx n="20" d="100"/>
          <a:sy n="20" d="100"/>
        </p:scale>
        <p:origin x="-456" y="60"/>
      </p:cViewPr>
      <p:guideLst>
        <p:guide orient="horz" pos="11232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TREND-SETTER\Trendsetter%20II\Each%20chimp%20each%20day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Deposits by Model Copied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Sheet3!$D$2</c:f>
              <c:strCache>
                <c:ptCount val="1"/>
                <c:pt idx="0">
                  <c:v>Low</c:v>
                </c:pt>
              </c:strCache>
            </c:strRef>
          </c:tx>
          <c:spPr>
            <a:solidFill>
              <a:schemeClr val="accent1"/>
            </a:solidFill>
          </c:spPr>
          <c:cat>
            <c:strRef>
              <c:f>Sheet3!$E$1:$F$1</c:f>
              <c:strCache>
                <c:ptCount val="2"/>
                <c:pt idx="0">
                  <c:v>FS1</c:v>
                </c:pt>
                <c:pt idx="1">
                  <c:v>FS2</c:v>
                </c:pt>
              </c:strCache>
            </c:strRef>
          </c:cat>
          <c:val>
            <c:numRef>
              <c:f>Sheet3!$E$2:$F$2</c:f>
              <c:numCache>
                <c:formatCode>General</c:formatCode>
                <c:ptCount val="2"/>
                <c:pt idx="0">
                  <c:v>32.61</c:v>
                </c:pt>
                <c:pt idx="1">
                  <c:v>30.310000000000006</c:v>
                </c:pt>
              </c:numCache>
            </c:numRef>
          </c:val>
        </c:ser>
        <c:ser>
          <c:idx val="1"/>
          <c:order val="1"/>
          <c:tx>
            <c:strRef>
              <c:f>Sheet3!$D$3</c:f>
              <c:strCache>
                <c:ptCount val="1"/>
                <c:pt idx="0">
                  <c:v>High</c:v>
                </c:pt>
              </c:strCache>
            </c:strRef>
          </c:tx>
          <c:spPr>
            <a:solidFill>
              <a:schemeClr val="accent3"/>
            </a:solidFill>
          </c:spPr>
          <c:cat>
            <c:strRef>
              <c:f>Sheet3!$E$1:$F$1</c:f>
              <c:strCache>
                <c:ptCount val="2"/>
                <c:pt idx="0">
                  <c:v>FS1</c:v>
                </c:pt>
                <c:pt idx="1">
                  <c:v>FS2</c:v>
                </c:pt>
              </c:strCache>
            </c:strRef>
          </c:cat>
          <c:val>
            <c:numRef>
              <c:f>Sheet3!$E$3:$F$3</c:f>
              <c:numCache>
                <c:formatCode>General</c:formatCode>
                <c:ptCount val="2"/>
                <c:pt idx="0">
                  <c:v>67.39</c:v>
                </c:pt>
                <c:pt idx="1">
                  <c:v>69.69</c:v>
                </c:pt>
              </c:numCache>
            </c:numRef>
          </c:val>
        </c:ser>
        <c:axId val="32980992"/>
        <c:axId val="32982912"/>
      </c:barChart>
      <c:catAx>
        <c:axId val="3298099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Group</a:t>
                </a:r>
              </a:p>
            </c:rich>
          </c:tx>
          <c:layout/>
        </c:title>
        <c:majorTickMark val="none"/>
        <c:tickLblPos val="nextTo"/>
        <c:crossAx val="32982912"/>
        <c:crosses val="autoZero"/>
        <c:auto val="1"/>
        <c:lblAlgn val="ctr"/>
        <c:lblOffset val="100"/>
      </c:catAx>
      <c:valAx>
        <c:axId val="32982912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Percentage of Deposits</a:t>
                </a:r>
              </a:p>
            </c:rich>
          </c:tx>
          <c:layout/>
        </c:title>
        <c:numFmt formatCode="General" sourceLinked="1"/>
        <c:tickLblPos val="nextTo"/>
        <c:crossAx val="3298099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32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DA0F8-5141-49E5-BC39-0702044599B5}" type="datetimeFigureOut">
              <a:rPr lang="en-US" smtClean="0"/>
              <a:pPr/>
              <a:t>5/23/2009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46263" y="685800"/>
            <a:ext cx="31654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C932C-0735-4781-87AD-FFEBFC7EE3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1C932C-0735-4781-87AD-FFEBFC7EE38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11078228"/>
            <a:ext cx="27980640" cy="764413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20208240"/>
            <a:ext cx="23042880" cy="9113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57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14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872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829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787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744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701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6593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D62D8-B52E-43EA-8A5E-97D51FF23566}" type="datetimeFigureOut">
              <a:rPr lang="en-US" smtClean="0"/>
              <a:pPr/>
              <a:t>5/23/2009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C5CA-5057-4F4A-A4C6-613163F38D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D62D8-B52E-43EA-8A5E-97D51FF23566}" type="datetimeFigureOut">
              <a:rPr lang="en-US" smtClean="0"/>
              <a:pPr/>
              <a:t>5/23/2009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C5CA-5057-4F4A-A4C6-613163F38D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919310" y="7429502"/>
            <a:ext cx="26660477" cy="1582235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26469" y="7429502"/>
            <a:ext cx="79444213" cy="1582235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D62D8-B52E-43EA-8A5E-97D51FF23566}" type="datetimeFigureOut">
              <a:rPr lang="en-US" smtClean="0"/>
              <a:pPr/>
              <a:t>5/23/2009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C5CA-5057-4F4A-A4C6-613163F38D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D62D8-B52E-43EA-8A5E-97D51FF23566}" type="datetimeFigureOut">
              <a:rPr lang="en-US" smtClean="0"/>
              <a:pPr/>
              <a:t>5/23/2009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C5CA-5057-4F4A-A4C6-613163F38D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22915898"/>
            <a:ext cx="27980640" cy="7082790"/>
          </a:xfrm>
        </p:spPr>
        <p:txBody>
          <a:bodyPr anchor="t"/>
          <a:lstStyle>
            <a:lvl1pPr algn="l">
              <a:defRPr sz="17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15114910"/>
            <a:ext cx="27980640" cy="7800972"/>
          </a:xfrm>
        </p:spPr>
        <p:txBody>
          <a:bodyPr anchor="b"/>
          <a:lstStyle>
            <a:lvl1pPr marL="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1pPr>
            <a:lvl2pPr marL="1957412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2pPr>
            <a:lvl3pPr marL="3914833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3pPr>
            <a:lvl4pPr marL="5872258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4pPr>
            <a:lvl5pPr marL="7829678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5pPr>
            <a:lvl6pPr marL="978709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6pPr>
            <a:lvl7pPr marL="11744502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7pPr>
            <a:lvl8pPr marL="13701919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8pPr>
            <a:lvl9pPr marL="15659344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D62D8-B52E-43EA-8A5E-97D51FF23566}" type="datetimeFigureOut">
              <a:rPr lang="en-US" smtClean="0"/>
              <a:pPr/>
              <a:t>5/23/2009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C5CA-5057-4F4A-A4C6-613163F38D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26457" y="43272710"/>
            <a:ext cx="53052343" cy="122380378"/>
          </a:xfrm>
        </p:spPr>
        <p:txBody>
          <a:bodyPr/>
          <a:lstStyle>
            <a:lvl1pPr>
              <a:defRPr sz="120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527452" y="43272710"/>
            <a:ext cx="53052347" cy="122380378"/>
          </a:xfrm>
        </p:spPr>
        <p:txBody>
          <a:bodyPr/>
          <a:lstStyle>
            <a:lvl1pPr>
              <a:defRPr sz="120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D62D8-B52E-43EA-8A5E-97D51FF23566}" type="datetimeFigureOut">
              <a:rPr lang="en-US" smtClean="0"/>
              <a:pPr/>
              <a:t>5/23/2009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C5CA-5057-4F4A-A4C6-613163F38D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1428118"/>
            <a:ext cx="29626560" cy="5943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7982588"/>
            <a:ext cx="14544677" cy="3326762"/>
          </a:xfrm>
        </p:spPr>
        <p:txBody>
          <a:bodyPr anchor="b"/>
          <a:lstStyle>
            <a:lvl1pPr marL="0" indent="0">
              <a:buNone/>
              <a:defRPr sz="10300" b="1"/>
            </a:lvl1pPr>
            <a:lvl2pPr marL="1957412" indent="0">
              <a:buNone/>
              <a:defRPr sz="8600" b="1"/>
            </a:lvl2pPr>
            <a:lvl3pPr marL="3914833" indent="0">
              <a:buNone/>
              <a:defRPr sz="7700" b="1"/>
            </a:lvl3pPr>
            <a:lvl4pPr marL="5872258" indent="0">
              <a:buNone/>
              <a:defRPr sz="6900" b="1"/>
            </a:lvl4pPr>
            <a:lvl5pPr marL="7829678" indent="0">
              <a:buNone/>
              <a:defRPr sz="6900" b="1"/>
            </a:lvl5pPr>
            <a:lvl6pPr marL="9787090" indent="0">
              <a:buNone/>
              <a:defRPr sz="6900" b="1"/>
            </a:lvl6pPr>
            <a:lvl7pPr marL="11744502" indent="0">
              <a:buNone/>
              <a:defRPr sz="6900" b="1"/>
            </a:lvl7pPr>
            <a:lvl8pPr marL="13701919" indent="0">
              <a:buNone/>
              <a:defRPr sz="6900" b="1"/>
            </a:lvl8pPr>
            <a:lvl9pPr marL="15659344" indent="0">
              <a:buNone/>
              <a:defRPr sz="6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0" y="11309350"/>
            <a:ext cx="14544677" cy="20546698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5" y="7982588"/>
            <a:ext cx="14550390" cy="3326762"/>
          </a:xfrm>
        </p:spPr>
        <p:txBody>
          <a:bodyPr anchor="b"/>
          <a:lstStyle>
            <a:lvl1pPr marL="0" indent="0">
              <a:buNone/>
              <a:defRPr sz="10300" b="1"/>
            </a:lvl1pPr>
            <a:lvl2pPr marL="1957412" indent="0">
              <a:buNone/>
              <a:defRPr sz="8600" b="1"/>
            </a:lvl2pPr>
            <a:lvl3pPr marL="3914833" indent="0">
              <a:buNone/>
              <a:defRPr sz="7700" b="1"/>
            </a:lvl3pPr>
            <a:lvl4pPr marL="5872258" indent="0">
              <a:buNone/>
              <a:defRPr sz="6900" b="1"/>
            </a:lvl4pPr>
            <a:lvl5pPr marL="7829678" indent="0">
              <a:buNone/>
              <a:defRPr sz="6900" b="1"/>
            </a:lvl5pPr>
            <a:lvl6pPr marL="9787090" indent="0">
              <a:buNone/>
              <a:defRPr sz="6900" b="1"/>
            </a:lvl6pPr>
            <a:lvl7pPr marL="11744502" indent="0">
              <a:buNone/>
              <a:defRPr sz="6900" b="1"/>
            </a:lvl7pPr>
            <a:lvl8pPr marL="13701919" indent="0">
              <a:buNone/>
              <a:defRPr sz="6900" b="1"/>
            </a:lvl8pPr>
            <a:lvl9pPr marL="15659344" indent="0">
              <a:buNone/>
              <a:defRPr sz="6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5" y="11309350"/>
            <a:ext cx="14550390" cy="20546698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D62D8-B52E-43EA-8A5E-97D51FF23566}" type="datetimeFigureOut">
              <a:rPr lang="en-US" smtClean="0"/>
              <a:pPr/>
              <a:t>5/23/2009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C5CA-5057-4F4A-A4C6-613163F38D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D62D8-B52E-43EA-8A5E-97D51FF23566}" type="datetimeFigureOut">
              <a:rPr lang="en-US" smtClean="0"/>
              <a:pPr/>
              <a:t>5/23/2009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C5CA-5057-4F4A-A4C6-613163F38D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D62D8-B52E-43EA-8A5E-97D51FF23566}" type="datetimeFigureOut">
              <a:rPr lang="en-US" smtClean="0"/>
              <a:pPr/>
              <a:t>5/23/2009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C5CA-5057-4F4A-A4C6-613163F38D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47" y="1419860"/>
            <a:ext cx="10829927" cy="6042660"/>
          </a:xfrm>
        </p:spPr>
        <p:txBody>
          <a:bodyPr anchor="b"/>
          <a:lstStyle>
            <a:lvl1pPr algn="l">
              <a:defRPr sz="8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1419862"/>
            <a:ext cx="18402300" cy="30436188"/>
          </a:xfrm>
        </p:spPr>
        <p:txBody>
          <a:bodyPr/>
          <a:lstStyle>
            <a:lvl1pPr>
              <a:defRPr sz="13700"/>
            </a:lvl1pPr>
            <a:lvl2pPr>
              <a:defRPr sz="12000"/>
            </a:lvl2pPr>
            <a:lvl3pPr>
              <a:defRPr sz="103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47" y="7462522"/>
            <a:ext cx="10829927" cy="24393528"/>
          </a:xfrm>
        </p:spPr>
        <p:txBody>
          <a:bodyPr/>
          <a:lstStyle>
            <a:lvl1pPr marL="0" indent="0">
              <a:buNone/>
              <a:defRPr sz="6000"/>
            </a:lvl1pPr>
            <a:lvl2pPr marL="1957412" indent="0">
              <a:buNone/>
              <a:defRPr sz="5100"/>
            </a:lvl2pPr>
            <a:lvl3pPr marL="3914833" indent="0">
              <a:buNone/>
              <a:defRPr sz="4300"/>
            </a:lvl3pPr>
            <a:lvl4pPr marL="5872258" indent="0">
              <a:buNone/>
              <a:defRPr sz="3900"/>
            </a:lvl4pPr>
            <a:lvl5pPr marL="7829678" indent="0">
              <a:buNone/>
              <a:defRPr sz="3900"/>
            </a:lvl5pPr>
            <a:lvl6pPr marL="9787090" indent="0">
              <a:buNone/>
              <a:defRPr sz="3900"/>
            </a:lvl6pPr>
            <a:lvl7pPr marL="11744502" indent="0">
              <a:buNone/>
              <a:defRPr sz="3900"/>
            </a:lvl7pPr>
            <a:lvl8pPr marL="13701919" indent="0">
              <a:buNone/>
              <a:defRPr sz="3900"/>
            </a:lvl8pPr>
            <a:lvl9pPr marL="15659344" indent="0">
              <a:buNone/>
              <a:defRPr sz="3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D62D8-B52E-43EA-8A5E-97D51FF23566}" type="datetimeFigureOut">
              <a:rPr lang="en-US" smtClean="0"/>
              <a:pPr/>
              <a:t>5/23/2009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C5CA-5057-4F4A-A4C6-613163F38D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24963120"/>
            <a:ext cx="19751040" cy="2947038"/>
          </a:xfrm>
        </p:spPr>
        <p:txBody>
          <a:bodyPr anchor="b"/>
          <a:lstStyle>
            <a:lvl1pPr algn="l">
              <a:defRPr sz="8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3186430"/>
            <a:ext cx="19751040" cy="21396960"/>
          </a:xfrm>
        </p:spPr>
        <p:txBody>
          <a:bodyPr/>
          <a:lstStyle>
            <a:lvl1pPr marL="0" indent="0">
              <a:buNone/>
              <a:defRPr sz="13700"/>
            </a:lvl1pPr>
            <a:lvl2pPr marL="1957412" indent="0">
              <a:buNone/>
              <a:defRPr sz="12000"/>
            </a:lvl2pPr>
            <a:lvl3pPr marL="3914833" indent="0">
              <a:buNone/>
              <a:defRPr sz="10300"/>
            </a:lvl3pPr>
            <a:lvl4pPr marL="5872258" indent="0">
              <a:buNone/>
              <a:defRPr sz="8600"/>
            </a:lvl4pPr>
            <a:lvl5pPr marL="7829678" indent="0">
              <a:buNone/>
              <a:defRPr sz="8600"/>
            </a:lvl5pPr>
            <a:lvl6pPr marL="9787090" indent="0">
              <a:buNone/>
              <a:defRPr sz="8600"/>
            </a:lvl6pPr>
            <a:lvl7pPr marL="11744502" indent="0">
              <a:buNone/>
              <a:defRPr sz="8600"/>
            </a:lvl7pPr>
            <a:lvl8pPr marL="13701919" indent="0">
              <a:buNone/>
              <a:defRPr sz="8600"/>
            </a:lvl8pPr>
            <a:lvl9pPr marL="15659344" indent="0">
              <a:buNone/>
              <a:defRPr sz="8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27910158"/>
            <a:ext cx="19751040" cy="4185282"/>
          </a:xfrm>
        </p:spPr>
        <p:txBody>
          <a:bodyPr/>
          <a:lstStyle>
            <a:lvl1pPr marL="0" indent="0">
              <a:buNone/>
              <a:defRPr sz="6000"/>
            </a:lvl1pPr>
            <a:lvl2pPr marL="1957412" indent="0">
              <a:buNone/>
              <a:defRPr sz="5100"/>
            </a:lvl2pPr>
            <a:lvl3pPr marL="3914833" indent="0">
              <a:buNone/>
              <a:defRPr sz="4300"/>
            </a:lvl3pPr>
            <a:lvl4pPr marL="5872258" indent="0">
              <a:buNone/>
              <a:defRPr sz="3900"/>
            </a:lvl4pPr>
            <a:lvl5pPr marL="7829678" indent="0">
              <a:buNone/>
              <a:defRPr sz="3900"/>
            </a:lvl5pPr>
            <a:lvl6pPr marL="9787090" indent="0">
              <a:buNone/>
              <a:defRPr sz="3900"/>
            </a:lvl6pPr>
            <a:lvl7pPr marL="11744502" indent="0">
              <a:buNone/>
              <a:defRPr sz="3900"/>
            </a:lvl7pPr>
            <a:lvl8pPr marL="13701919" indent="0">
              <a:buNone/>
              <a:defRPr sz="3900"/>
            </a:lvl8pPr>
            <a:lvl9pPr marL="15659344" indent="0">
              <a:buNone/>
              <a:defRPr sz="3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D62D8-B52E-43EA-8A5E-97D51FF23566}" type="datetimeFigureOut">
              <a:rPr lang="en-US" smtClean="0"/>
              <a:pPr/>
              <a:t>5/23/2009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C5CA-5057-4F4A-A4C6-613163F38D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1428118"/>
            <a:ext cx="29626560" cy="5943600"/>
          </a:xfrm>
          <a:prstGeom prst="rect">
            <a:avLst/>
          </a:prstGeom>
        </p:spPr>
        <p:txBody>
          <a:bodyPr vert="horz" lIns="391494" tIns="195732" rIns="391494" bIns="19573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8321042"/>
            <a:ext cx="29626560" cy="23535008"/>
          </a:xfrm>
          <a:prstGeom prst="rect">
            <a:avLst/>
          </a:prstGeom>
        </p:spPr>
        <p:txBody>
          <a:bodyPr vert="horz" lIns="391494" tIns="195732" rIns="391494" bIns="19573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33053038"/>
            <a:ext cx="7680960" cy="1898650"/>
          </a:xfrm>
          <a:prstGeom prst="rect">
            <a:avLst/>
          </a:prstGeom>
        </p:spPr>
        <p:txBody>
          <a:bodyPr vert="horz" lIns="391494" tIns="195732" rIns="391494" bIns="195732" rtlCol="0" anchor="ctr"/>
          <a:lstStyle>
            <a:lvl1pPr algn="l">
              <a:defRPr sz="5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D62D8-B52E-43EA-8A5E-97D51FF23566}" type="datetimeFigureOut">
              <a:rPr lang="en-US" smtClean="0"/>
              <a:pPr/>
              <a:t>5/23/2009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33053038"/>
            <a:ext cx="10424160" cy="1898650"/>
          </a:xfrm>
          <a:prstGeom prst="rect">
            <a:avLst/>
          </a:prstGeom>
        </p:spPr>
        <p:txBody>
          <a:bodyPr vert="horz" lIns="391494" tIns="195732" rIns="391494" bIns="195732" rtlCol="0" anchor="ctr"/>
          <a:lstStyle>
            <a:lvl1pPr algn="ctr">
              <a:defRPr sz="5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33053038"/>
            <a:ext cx="7680960" cy="1898650"/>
          </a:xfrm>
          <a:prstGeom prst="rect">
            <a:avLst/>
          </a:prstGeom>
        </p:spPr>
        <p:txBody>
          <a:bodyPr vert="horz" lIns="391494" tIns="195732" rIns="391494" bIns="195732" rtlCol="0" anchor="ctr"/>
          <a:lstStyle>
            <a:lvl1pPr algn="r">
              <a:defRPr sz="5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2C5CA-5057-4F4A-A4C6-613163F38D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3914833" rtl="0" eaLnBrk="1" latinLnBrk="0" hangingPunct="1">
        <a:spcBef>
          <a:spcPct val="0"/>
        </a:spcBef>
        <a:buNone/>
        <a:defRPr sz="18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68067" indent="-1468067" algn="l" defTabSz="3914833" rtl="0" eaLnBrk="1" latinLnBrk="0" hangingPunct="1">
        <a:spcBef>
          <a:spcPct val="20000"/>
        </a:spcBef>
        <a:buFont typeface="Arial" pitchFamily="34" charset="0"/>
        <a:buChar char="•"/>
        <a:defRPr sz="13700" kern="1200">
          <a:solidFill>
            <a:schemeClr val="tx1"/>
          </a:solidFill>
          <a:latin typeface="+mn-lt"/>
          <a:ea typeface="+mn-ea"/>
          <a:cs typeface="+mn-cs"/>
        </a:defRPr>
      </a:lvl1pPr>
      <a:lvl2pPr marL="3180808" indent="-1223379" algn="l" defTabSz="3914833" rtl="0" eaLnBrk="1" latinLnBrk="0" hangingPunct="1">
        <a:spcBef>
          <a:spcPct val="20000"/>
        </a:spcBef>
        <a:buFont typeface="Arial" pitchFamily="34" charset="0"/>
        <a:buChar char="–"/>
        <a:defRPr sz="12000" kern="1200">
          <a:solidFill>
            <a:schemeClr val="tx1"/>
          </a:solidFill>
          <a:latin typeface="+mn-lt"/>
          <a:ea typeface="+mn-ea"/>
          <a:cs typeface="+mn-cs"/>
        </a:defRPr>
      </a:lvl2pPr>
      <a:lvl3pPr marL="4893545" indent="-978721" algn="l" defTabSz="3914833" rtl="0" eaLnBrk="1" latinLnBrk="0" hangingPunct="1">
        <a:spcBef>
          <a:spcPct val="20000"/>
        </a:spcBef>
        <a:buFont typeface="Arial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3pPr>
      <a:lvl4pPr marL="6850957" indent="-978721" algn="l" defTabSz="3914833" rtl="0" eaLnBrk="1" latinLnBrk="0" hangingPunct="1">
        <a:spcBef>
          <a:spcPct val="20000"/>
        </a:spcBef>
        <a:buFont typeface="Arial" pitchFamily="34" charset="0"/>
        <a:buChar char="–"/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808369" indent="-978721" algn="l" defTabSz="3914833" rtl="0" eaLnBrk="1" latinLnBrk="0" hangingPunct="1">
        <a:spcBef>
          <a:spcPct val="20000"/>
        </a:spcBef>
        <a:buFont typeface="Arial" pitchFamily="34" charset="0"/>
        <a:buChar char="»"/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765803" indent="-978721" algn="l" defTabSz="3914833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2723219" indent="-978721" algn="l" defTabSz="3914833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4680635" indent="-978721" algn="l" defTabSz="3914833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6638047" indent="-978721" algn="l" defTabSz="3914833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914833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1pPr>
      <a:lvl2pPr marL="1957412" algn="l" defTabSz="3914833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914833" algn="l" defTabSz="3914833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872258" algn="l" defTabSz="3914833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7829678" algn="l" defTabSz="3914833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787090" algn="l" defTabSz="3914833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744502" algn="l" defTabSz="3914833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701919" algn="l" defTabSz="3914833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5659344" algn="l" defTabSz="3914833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18" Type="http://schemas.openxmlformats.org/officeDocument/2006/relationships/image" Target="../media/image15.png"/><Relationship Id="rId3" Type="http://schemas.openxmlformats.org/officeDocument/2006/relationships/image" Target="../media/image1.wmf"/><Relationship Id="rId21" Type="http://schemas.openxmlformats.org/officeDocument/2006/relationships/image" Target="../media/image18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6" Type="http://schemas.openxmlformats.org/officeDocument/2006/relationships/chart" Target="../charts/chart1.xml"/><Relationship Id="rId20" Type="http://schemas.openxmlformats.org/officeDocument/2006/relationships/image" Target="../media/image1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19" Type="http://schemas.openxmlformats.org/officeDocument/2006/relationships/image" Target="../media/image16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png"/><Relationship Id="rId22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762000" y="685800"/>
            <a:ext cx="31165800" cy="3886200"/>
          </a:xfrm>
          <a:prstGeom prst="rect">
            <a:avLst/>
          </a:prstGeom>
          <a:gradFill rotWithShape="0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647700" h="647700"/>
          </a:sp3d>
        </p:spPr>
        <p:txBody>
          <a:bodyPr lIns="205740" tIns="102870" rIns="205740" bIns="102870" anchor="ctr"/>
          <a:lstStyle/>
          <a:p>
            <a:pPr algn="ctr" defTabSz="4703763">
              <a:lnSpc>
                <a:spcPct val="90000"/>
              </a:lnSpc>
            </a:pPr>
            <a:r>
              <a:rPr lang="en-US" sz="8000" dirty="0"/>
              <a:t>The </a:t>
            </a:r>
            <a:r>
              <a:rPr lang="en-US" sz="8000" dirty="0" smtClean="0"/>
              <a:t>role of </a:t>
            </a:r>
            <a:r>
              <a:rPr lang="en-US" sz="8000" dirty="0"/>
              <a:t>physical proximity in a social-learning model choice task</a:t>
            </a:r>
          </a:p>
          <a:p>
            <a:pPr algn="ctr" defTabSz="4703763">
              <a:lnSpc>
                <a:spcPct val="90000"/>
              </a:lnSpc>
            </a:pPr>
            <a:r>
              <a:rPr lang="en-US" sz="4900" i="1" dirty="0"/>
              <a:t>Darby Proctor</a:t>
            </a:r>
            <a:r>
              <a:rPr lang="en-US" sz="4900" i="1" baseline="30000" dirty="0"/>
              <a:t>1,2</a:t>
            </a:r>
            <a:r>
              <a:rPr lang="en-US" sz="4900" i="1" dirty="0"/>
              <a:t>, Victoria Horner</a:t>
            </a:r>
            <a:r>
              <a:rPr lang="en-US" sz="4900" i="1" baseline="30000" dirty="0"/>
              <a:t>1</a:t>
            </a:r>
            <a:r>
              <a:rPr lang="en-US" sz="4900" i="1" dirty="0"/>
              <a:t>, </a:t>
            </a:r>
            <a:r>
              <a:rPr lang="en-US" sz="4900" i="1" dirty="0" err="1"/>
              <a:t>Frans</a:t>
            </a:r>
            <a:r>
              <a:rPr lang="en-US" sz="4900" i="1" dirty="0"/>
              <a:t> de Waal</a:t>
            </a:r>
            <a:r>
              <a:rPr lang="en-US" sz="4900" i="1" baseline="30000" dirty="0"/>
              <a:t>1</a:t>
            </a:r>
            <a:endParaRPr lang="en-US" sz="4900" i="1" dirty="0"/>
          </a:p>
          <a:p>
            <a:pPr algn="ctr" defTabSz="4703763">
              <a:lnSpc>
                <a:spcPct val="90000"/>
              </a:lnSpc>
            </a:pPr>
            <a:r>
              <a:rPr lang="en-US" sz="4000" i="1" baseline="30000" dirty="0" smtClean="0"/>
              <a:t>1</a:t>
            </a:r>
            <a:r>
              <a:rPr lang="en-US" sz="4000" i="1" dirty="0" smtClean="0"/>
              <a:t>Living </a:t>
            </a:r>
            <a:r>
              <a:rPr lang="en-US" sz="4000" i="1" dirty="0"/>
              <a:t>Links Center, Emory University; </a:t>
            </a:r>
            <a:r>
              <a:rPr lang="en-US" sz="4000" i="1" baseline="30000" dirty="0" smtClean="0"/>
              <a:t>2</a:t>
            </a:r>
            <a:r>
              <a:rPr lang="en-US" sz="4000" i="1" dirty="0" smtClean="0"/>
              <a:t> Language </a:t>
            </a:r>
            <a:r>
              <a:rPr lang="en-US" sz="4000" i="1" dirty="0"/>
              <a:t>Research Center</a:t>
            </a:r>
            <a:r>
              <a:rPr lang="en-US" sz="4000" i="1" dirty="0" smtClean="0"/>
              <a:t>, Georgia </a:t>
            </a:r>
            <a:r>
              <a:rPr lang="en-US" sz="4000" i="1" dirty="0"/>
              <a:t>State University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066800" y="5127384"/>
            <a:ext cx="9601200" cy="1197216"/>
          </a:xfrm>
          <a:prstGeom prst="rect">
            <a:avLst/>
          </a:prstGeom>
          <a:gradFill rotWithShape="0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647700" h="647700"/>
          </a:sp3d>
        </p:spPr>
        <p:txBody>
          <a:bodyPr lIns="205740" tIns="102870" rIns="205740" bIns="102870" anchor="ctr"/>
          <a:lstStyle/>
          <a:p>
            <a:pPr algn="ctr" defTabSz="4703763">
              <a:lnSpc>
                <a:spcPct val="90000"/>
              </a:lnSpc>
            </a:pPr>
            <a:r>
              <a:rPr lang="en-US" sz="5400" dirty="0" smtClean="0"/>
              <a:t>Introduction</a:t>
            </a:r>
            <a:endParaRPr lang="en-US" sz="5400" i="1" dirty="0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990600" y="6553200"/>
            <a:ext cx="9982200" cy="283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5740" tIns="102870" rIns="205740" bIns="102870">
            <a:spAutoFit/>
          </a:bodyPr>
          <a:lstStyle/>
          <a:p>
            <a:pPr defTabSz="4703763">
              <a:spcBef>
                <a:spcPct val="50000"/>
              </a:spcBef>
            </a:pPr>
            <a:r>
              <a:rPr lang="en-US" sz="3600" dirty="0"/>
              <a:t>Chimpanzee traditions are well documented in the </a:t>
            </a:r>
            <a:r>
              <a:rPr lang="en-US" sz="3600" dirty="0" smtClean="0"/>
              <a:t>wild</a:t>
            </a:r>
            <a:r>
              <a:rPr lang="en-US" sz="3600" baseline="30000" dirty="0" smtClean="0"/>
              <a:t>1</a:t>
            </a:r>
            <a:r>
              <a:rPr lang="en-US" sz="3600" dirty="0" smtClean="0"/>
              <a:t>. </a:t>
            </a:r>
            <a:r>
              <a:rPr lang="en-US" sz="3600" dirty="0"/>
              <a:t>Of recent interest </a:t>
            </a:r>
            <a:r>
              <a:rPr lang="en-US" sz="3600" dirty="0" smtClean="0"/>
              <a:t>is how </a:t>
            </a:r>
            <a:r>
              <a:rPr lang="en-US" sz="3600" dirty="0"/>
              <a:t>chimpanzees pass on these traditions to multiple </a:t>
            </a:r>
            <a:r>
              <a:rPr lang="en-US" sz="3600" dirty="0" smtClean="0"/>
              <a:t>generations</a:t>
            </a:r>
            <a:r>
              <a:rPr lang="en-US" sz="3600" baseline="30000" dirty="0" smtClean="0"/>
              <a:t>2, 3</a:t>
            </a:r>
            <a:r>
              <a:rPr lang="en-US" sz="3600" dirty="0" smtClean="0"/>
              <a:t>. </a:t>
            </a:r>
            <a:r>
              <a:rPr lang="en-US" sz="3600" dirty="0"/>
              <a:t>This study explored the possibility that, like humans, chimpanzees are selective about whom they learn from. </a:t>
            </a:r>
            <a:endParaRPr lang="en-US" sz="3600" dirty="0" smtClean="0"/>
          </a:p>
          <a:p>
            <a:pPr defTabSz="4703763">
              <a:spcBef>
                <a:spcPct val="50000"/>
              </a:spcBef>
            </a:pPr>
            <a:r>
              <a:rPr lang="en-US" sz="3600" dirty="0" smtClean="0"/>
              <a:t>Field </a:t>
            </a:r>
            <a:r>
              <a:rPr lang="en-US" sz="3600" dirty="0"/>
              <a:t>studies and theoretical models suggest that chimpanzees select social models on the basis of </a:t>
            </a:r>
            <a:r>
              <a:rPr lang="en-US" sz="3600" dirty="0" smtClean="0"/>
              <a:t>age</a:t>
            </a:r>
            <a:r>
              <a:rPr lang="en-US" sz="3600" baseline="30000" dirty="0" smtClean="0"/>
              <a:t>4</a:t>
            </a:r>
            <a:r>
              <a:rPr lang="en-US" sz="3600" dirty="0" smtClean="0"/>
              <a:t>, gender</a:t>
            </a:r>
            <a:r>
              <a:rPr lang="en-US" sz="3600" baseline="30000" dirty="0" smtClean="0"/>
              <a:t>5</a:t>
            </a:r>
            <a:r>
              <a:rPr lang="en-US" sz="3600" dirty="0" smtClean="0"/>
              <a:t> </a:t>
            </a:r>
            <a:r>
              <a:rPr lang="en-US" sz="3600" dirty="0"/>
              <a:t>and </a:t>
            </a:r>
            <a:r>
              <a:rPr lang="en-US" sz="3600" dirty="0" smtClean="0"/>
              <a:t>proficiency</a:t>
            </a:r>
            <a:r>
              <a:rPr lang="en-US" sz="3600" baseline="30000" dirty="0" smtClean="0"/>
              <a:t>6</a:t>
            </a:r>
            <a:r>
              <a:rPr lang="en-US" sz="3600" dirty="0" smtClean="0"/>
              <a:t>. Past captive experiments suggest that close proximity is important in complex social learning tasks</a:t>
            </a:r>
            <a:r>
              <a:rPr lang="en-US" sz="3600" baseline="30000" dirty="0" smtClean="0"/>
              <a:t>3, 4</a:t>
            </a:r>
            <a:r>
              <a:rPr lang="en-US" sz="3600" dirty="0" smtClean="0"/>
              <a:t>. </a:t>
            </a:r>
          </a:p>
          <a:p>
            <a:pPr defTabSz="4703763">
              <a:spcBef>
                <a:spcPct val="50000"/>
              </a:spcBef>
            </a:pPr>
            <a:r>
              <a:rPr lang="en-US" sz="3600" dirty="0" smtClean="0"/>
              <a:t>In </a:t>
            </a:r>
            <a:r>
              <a:rPr lang="en-US" sz="3600" dirty="0"/>
              <a:t>this study, naïve observers were given opportunities to observe two models performing two novel behaviors in a large social group. This mimics the naturalistic learning </a:t>
            </a:r>
            <a:r>
              <a:rPr lang="en-US" sz="3600" dirty="0" smtClean="0"/>
              <a:t>environment. In </a:t>
            </a:r>
            <a:r>
              <a:rPr lang="en-US" sz="3600" dirty="0"/>
              <a:t>the </a:t>
            </a:r>
            <a:r>
              <a:rPr lang="en-US" sz="3600" dirty="0" smtClean="0"/>
              <a:t>wild, chimpanzees </a:t>
            </a:r>
            <a:r>
              <a:rPr lang="en-US" sz="3600" dirty="0"/>
              <a:t>have opportunities to learn new skills from multiple proficient </a:t>
            </a:r>
            <a:r>
              <a:rPr lang="en-US" sz="3600" dirty="0" err="1" smtClean="0"/>
              <a:t>conspecifics</a:t>
            </a:r>
            <a:r>
              <a:rPr lang="en-US" sz="3600" dirty="0" smtClean="0"/>
              <a:t> and must </a:t>
            </a:r>
            <a:r>
              <a:rPr lang="en-US" sz="3600" dirty="0"/>
              <a:t>choose which model to watch and learn </a:t>
            </a:r>
            <a:r>
              <a:rPr lang="en-US" sz="3600" dirty="0" smtClean="0"/>
              <a:t>from. Physical proximity and social tolerance may influence model selection.</a:t>
            </a:r>
          </a:p>
          <a:p>
            <a:endParaRPr lang="en-US" sz="3600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4400" y="20497800"/>
            <a:ext cx="9753600" cy="114492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703763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600" dirty="0" smtClean="0"/>
              <a:t> Two chimpanzee groups (n=12/group) at Yerkes National Primate Research Center Field Station</a:t>
            </a:r>
          </a:p>
          <a:p>
            <a:pPr defTabSz="4703763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600" dirty="0" smtClean="0"/>
              <a:t>One high-ranking and one low-ranking female model were trained and performed two different, but similar, behaviors for 10 days.</a:t>
            </a:r>
          </a:p>
          <a:p>
            <a:pPr defTabSz="4703763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600" dirty="0" smtClean="0"/>
              <a:t>Each model deposited a token into a specific receptacle within their large, outdoor compound (Figure 1).</a:t>
            </a:r>
          </a:p>
          <a:p>
            <a:pPr defTabSz="4703763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600" dirty="0" smtClean="0"/>
              <a:t>Model behavior was controlled such that each behavior was demonstrated and rewarded equally.</a:t>
            </a:r>
          </a:p>
          <a:p>
            <a:pPr defTabSz="4703763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600" dirty="0" smtClean="0"/>
              <a:t>Observers watched either model at any distance.</a:t>
            </a:r>
          </a:p>
          <a:p>
            <a:pPr defTabSz="4703763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600" dirty="0" smtClean="0"/>
              <a:t>Proximity of observers was coded as close (&lt;10m) or distant (10-30m). </a:t>
            </a:r>
          </a:p>
          <a:p>
            <a:pPr defTabSz="4703763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600" dirty="0" smtClean="0"/>
              <a:t>During the  three day transmission phase, tokens were available to all non-model chimpanzees at a central location.</a:t>
            </a:r>
          </a:p>
          <a:p>
            <a:pPr defTabSz="4703763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600" dirty="0" smtClean="0"/>
              <a:t>See </a:t>
            </a:r>
            <a:r>
              <a:rPr lang="en-US" sz="3600" dirty="0"/>
              <a:t>Figure </a:t>
            </a:r>
            <a:r>
              <a:rPr lang="en-US" sz="3600" dirty="0" smtClean="0"/>
              <a:t>2 </a:t>
            </a:r>
            <a:r>
              <a:rPr lang="en-US" sz="3600" dirty="0"/>
              <a:t>for the experimental setup.</a:t>
            </a:r>
          </a:p>
        </p:txBody>
      </p:sp>
      <p:sp>
        <p:nvSpPr>
          <p:cNvPr id="11" name="Text Box 24"/>
          <p:cNvSpPr txBox="1">
            <a:spLocks noChangeArrowheads="1"/>
          </p:cNvSpPr>
          <p:nvPr/>
        </p:nvSpPr>
        <p:spPr bwMode="auto">
          <a:xfrm>
            <a:off x="11430000" y="6629401"/>
            <a:ext cx="9677400" cy="25114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5740" tIns="102870" rIns="205740" bIns="102870">
            <a:spAutoFit/>
          </a:bodyPr>
          <a:lstStyle/>
          <a:p>
            <a:pPr defTabSz="4703763">
              <a:spcBef>
                <a:spcPct val="50000"/>
              </a:spcBef>
            </a:pPr>
            <a:r>
              <a:rPr lang="en-US" sz="3600" dirty="0" smtClean="0"/>
              <a:t>A total of 10 chimpanzees chose to participate in the study (6 in FS1, 4 in FS2). There were no significant differences in exposure to either behavior at either distance (Table 1).</a:t>
            </a:r>
          </a:p>
          <a:p>
            <a:pPr defTabSz="4703763">
              <a:spcBef>
                <a:spcPct val="50000"/>
              </a:spcBef>
            </a:pPr>
            <a:r>
              <a:rPr lang="en-US" sz="3600" dirty="0" smtClean="0"/>
              <a:t>However</a:t>
            </a:r>
            <a:r>
              <a:rPr lang="en-US" sz="3600" dirty="0"/>
              <a:t>, </a:t>
            </a:r>
            <a:r>
              <a:rPr lang="en-US" sz="3600" dirty="0" smtClean="0"/>
              <a:t>chimpanzees copied </a:t>
            </a:r>
            <a:r>
              <a:rPr lang="en-US" sz="3600" dirty="0"/>
              <a:t>the high-ranking </a:t>
            </a:r>
            <a:r>
              <a:rPr lang="en-US" sz="3600" dirty="0" smtClean="0"/>
              <a:t>model’s </a:t>
            </a:r>
            <a:r>
              <a:rPr lang="en-US" sz="3600" dirty="0"/>
              <a:t>behavior significantly more than the low-ranking </a:t>
            </a:r>
            <a:r>
              <a:rPr lang="en-US" sz="3600" dirty="0" smtClean="0"/>
              <a:t>model’s behavior (Table 1, Figure 2). </a:t>
            </a:r>
            <a:endParaRPr lang="en-US" sz="3600" dirty="0"/>
          </a:p>
          <a:p>
            <a:pPr defTabSz="4703763">
              <a:spcBef>
                <a:spcPct val="50000"/>
              </a:spcBef>
            </a:pPr>
            <a:r>
              <a:rPr lang="en-US" sz="3600" dirty="0"/>
              <a:t>Within observations of the high-ranking </a:t>
            </a:r>
            <a:r>
              <a:rPr lang="en-US" sz="3600" dirty="0" smtClean="0"/>
              <a:t>model’s </a:t>
            </a:r>
            <a:r>
              <a:rPr lang="en-US" sz="3600" dirty="0"/>
              <a:t>behavior there was a significant difference </a:t>
            </a:r>
            <a:r>
              <a:rPr lang="en-US" sz="3600" dirty="0" smtClean="0"/>
              <a:t>(Table 1) </a:t>
            </a:r>
            <a:r>
              <a:rPr lang="en-US" sz="3600" dirty="0"/>
              <a:t>between observing the behavior in close proximity versus at a distance, such that more observations of the behavior were made at a distance. </a:t>
            </a:r>
            <a:endParaRPr lang="en-US" sz="3600" dirty="0" smtClean="0"/>
          </a:p>
          <a:p>
            <a:pPr defTabSz="4703763">
              <a:spcBef>
                <a:spcPct val="50000"/>
              </a:spcBef>
            </a:pPr>
            <a:r>
              <a:rPr lang="en-US" sz="3600" dirty="0" smtClean="0"/>
              <a:t>There </a:t>
            </a:r>
            <a:r>
              <a:rPr lang="en-US" sz="3600" dirty="0"/>
              <a:t>was a strong, positive correlation </a:t>
            </a:r>
            <a:r>
              <a:rPr lang="en-US" sz="3600" i="1" dirty="0" smtClean="0"/>
              <a:t>r</a:t>
            </a:r>
            <a:r>
              <a:rPr lang="en-US" sz="3600" dirty="0" smtClean="0"/>
              <a:t>(9) =.776, </a:t>
            </a:r>
            <a:r>
              <a:rPr lang="en-US" sz="3600" i="1" dirty="0" smtClean="0"/>
              <a:t>p </a:t>
            </a:r>
            <a:r>
              <a:rPr lang="en-US" sz="3600" dirty="0" smtClean="0"/>
              <a:t>&lt;.01. </a:t>
            </a:r>
            <a:r>
              <a:rPr lang="en-US" sz="3600" dirty="0"/>
              <a:t>between observing the high-ranking model at a close distance and depositing tokens in the high-ranking </a:t>
            </a:r>
            <a:r>
              <a:rPr lang="en-US" sz="3600" dirty="0" smtClean="0"/>
              <a:t>model’s </a:t>
            </a:r>
            <a:r>
              <a:rPr lang="en-US" sz="3600" dirty="0"/>
              <a:t>apparatus. </a:t>
            </a:r>
          </a:p>
          <a:p>
            <a:pPr defTabSz="4703763">
              <a:spcBef>
                <a:spcPct val="50000"/>
              </a:spcBef>
            </a:pPr>
            <a:endParaRPr lang="en-US" dirty="0"/>
          </a:p>
          <a:p>
            <a:pPr defTabSz="4703763">
              <a:spcBef>
                <a:spcPct val="50000"/>
              </a:spcBef>
            </a:pPr>
            <a:endParaRPr lang="en-US" sz="9300" dirty="0"/>
          </a:p>
          <a:p>
            <a:pPr defTabSz="4703763">
              <a:spcBef>
                <a:spcPct val="50000"/>
              </a:spcBef>
            </a:pPr>
            <a:endParaRPr lang="en-US" sz="9300" dirty="0"/>
          </a:p>
          <a:p>
            <a:pPr defTabSz="4703763">
              <a:spcBef>
                <a:spcPct val="50000"/>
              </a:spcBef>
            </a:pPr>
            <a:endParaRPr lang="en-US" sz="9300" dirty="0"/>
          </a:p>
          <a:p>
            <a:pPr defTabSz="4703763">
              <a:spcBef>
                <a:spcPct val="50000"/>
              </a:spcBef>
            </a:pPr>
            <a:endParaRPr lang="en-US" sz="9300" dirty="0"/>
          </a:p>
          <a:p>
            <a:pPr defTabSz="4703763">
              <a:spcBef>
                <a:spcPct val="50000"/>
              </a:spcBef>
            </a:pPr>
            <a:endParaRPr lang="en-US" sz="9300" dirty="0"/>
          </a:p>
          <a:p>
            <a:pPr defTabSz="4703763">
              <a:spcBef>
                <a:spcPct val="50000"/>
              </a:spcBef>
            </a:pPr>
            <a:endParaRPr lang="en-US" sz="9300" dirty="0"/>
          </a:p>
        </p:txBody>
      </p:sp>
      <p:sp>
        <p:nvSpPr>
          <p:cNvPr id="12" name="TextBox 100"/>
          <p:cNvSpPr txBox="1">
            <a:spLocks noChangeArrowheads="1"/>
          </p:cNvSpPr>
          <p:nvPr/>
        </p:nvSpPr>
        <p:spPr bwMode="auto">
          <a:xfrm>
            <a:off x="21717000" y="6705600"/>
            <a:ext cx="9753600" cy="7294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703763">
              <a:spcBef>
                <a:spcPct val="50000"/>
              </a:spcBef>
              <a:buFont typeface="Arial" charset="0"/>
              <a:buChar char="•"/>
            </a:pPr>
            <a:r>
              <a:rPr lang="en-US" sz="3600" dirty="0" smtClean="0"/>
              <a:t>Chimpanzees can learn from a distance, although closer proximity is more predicative of performing the novel behavior of the high-ranking model.</a:t>
            </a:r>
          </a:p>
          <a:p>
            <a:pPr defTabSz="4703763">
              <a:spcBef>
                <a:spcPct val="50000"/>
              </a:spcBef>
              <a:buFont typeface="Arial" charset="0"/>
              <a:buChar char="•"/>
            </a:pPr>
            <a:r>
              <a:rPr lang="en-US" sz="3600" dirty="0" smtClean="0"/>
              <a:t>Proximity to the behavior does not seem to be a requirement for learning as there were more observations of the high-ranking model from a distance.</a:t>
            </a:r>
          </a:p>
          <a:p>
            <a:pPr defTabSz="4703763">
              <a:spcBef>
                <a:spcPct val="50000"/>
              </a:spcBef>
              <a:buFont typeface="Arial" charset="0"/>
              <a:buChar char="•"/>
            </a:pPr>
            <a:r>
              <a:rPr lang="en-US" sz="3600" dirty="0" smtClean="0"/>
              <a:t>Chimpanzees </a:t>
            </a:r>
            <a:r>
              <a:rPr lang="en-US" sz="3600" dirty="0"/>
              <a:t>preferentially learned from the high-ranking model, implying a bias to copy from certain individuals that is not explained by proximity or proficiency. </a:t>
            </a:r>
            <a:r>
              <a:rPr lang="en-US" sz="3600" dirty="0" smtClean="0"/>
              <a:t>In humans, this would be called “prestige.”</a:t>
            </a:r>
            <a:endParaRPr lang="en-US" sz="36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658600" y="27813000"/>
            <a:ext cx="9220200" cy="6858000"/>
            <a:chOff x="15468600" y="16002000"/>
            <a:chExt cx="9220200" cy="6858000"/>
          </a:xfrm>
        </p:grpSpPr>
        <p:sp>
          <p:nvSpPr>
            <p:cNvPr id="14" name="Rectangle 13"/>
            <p:cNvSpPr/>
            <p:nvPr/>
          </p:nvSpPr>
          <p:spPr bwMode="auto">
            <a:xfrm>
              <a:off x="15468600" y="16002000"/>
              <a:ext cx="9220200" cy="68580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7037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pSp>
          <p:nvGrpSpPr>
            <p:cNvPr id="15" name="Group 102"/>
            <p:cNvGrpSpPr/>
            <p:nvPr/>
          </p:nvGrpSpPr>
          <p:grpSpPr>
            <a:xfrm>
              <a:off x="15544800" y="16078200"/>
              <a:ext cx="9144000" cy="6646863"/>
              <a:chOff x="0" y="0"/>
              <a:chExt cx="9144000" cy="6646863"/>
            </a:xfrm>
          </p:grpSpPr>
          <p:sp>
            <p:nvSpPr>
              <p:cNvPr id="16" name="Rectangle 136"/>
              <p:cNvSpPr>
                <a:spLocks noChangeArrowheads="1"/>
              </p:cNvSpPr>
              <p:nvPr/>
            </p:nvSpPr>
            <p:spPr bwMode="auto">
              <a:xfrm rot="2442954">
                <a:off x="6796088" y="5278438"/>
                <a:ext cx="915987" cy="1347787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17" name="Group 87"/>
              <p:cNvGrpSpPr/>
              <p:nvPr/>
            </p:nvGrpSpPr>
            <p:grpSpPr>
              <a:xfrm>
                <a:off x="0" y="0"/>
                <a:ext cx="9144000" cy="6646863"/>
                <a:chOff x="0" y="0"/>
                <a:chExt cx="9144000" cy="6646863"/>
              </a:xfrm>
            </p:grpSpPr>
            <p:sp>
              <p:nvSpPr>
                <p:cNvPr id="18" name="Text Box 150"/>
                <p:cNvSpPr txBox="1">
                  <a:spLocks noChangeArrowheads="1"/>
                </p:cNvSpPr>
                <p:nvPr/>
              </p:nvSpPr>
              <p:spPr bwMode="auto">
                <a:xfrm>
                  <a:off x="7823200" y="6065838"/>
                  <a:ext cx="1320800" cy="581025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r>
                    <a:rPr lang="en-US" sz="1600" dirty="0"/>
                    <a:t>Observation Tower</a:t>
                  </a:r>
                </a:p>
              </p:txBody>
            </p:sp>
            <p:grpSp>
              <p:nvGrpSpPr>
                <p:cNvPr id="19" name="Group 86"/>
                <p:cNvGrpSpPr/>
                <p:nvPr/>
              </p:nvGrpSpPr>
              <p:grpSpPr>
                <a:xfrm>
                  <a:off x="0" y="0"/>
                  <a:ext cx="8054975" cy="6473825"/>
                  <a:chOff x="0" y="0"/>
                  <a:chExt cx="8054975" cy="6473825"/>
                </a:xfrm>
              </p:grpSpPr>
              <p:grpSp>
                <p:nvGrpSpPr>
                  <p:cNvPr id="20" name="Group 132"/>
                  <p:cNvGrpSpPr>
                    <a:grpSpLocks/>
                  </p:cNvGrpSpPr>
                  <p:nvPr/>
                </p:nvGrpSpPr>
                <p:grpSpPr bwMode="auto">
                  <a:xfrm>
                    <a:off x="4953000" y="549275"/>
                    <a:ext cx="773113" cy="969963"/>
                    <a:chOff x="2400" y="634"/>
                    <a:chExt cx="575" cy="731"/>
                  </a:xfrm>
                </p:grpSpPr>
                <p:grpSp>
                  <p:nvGrpSpPr>
                    <p:cNvPr id="88" name="Group 3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00" y="634"/>
                      <a:ext cx="575" cy="731"/>
                      <a:chOff x="2520" y="594"/>
                      <a:chExt cx="783" cy="1051"/>
                    </a:xfrm>
                  </p:grpSpPr>
                  <p:pic>
                    <p:nvPicPr>
                      <p:cNvPr id="93" name="Picture 31" descr="MCPE02669_0000[1]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0" y="594"/>
                        <a:ext cx="783" cy="1051"/>
                      </a:xfrm>
                      <a:prstGeom prst="rect">
                        <a:avLst/>
                      </a:prstGeom>
                      <a:noFill/>
                    </p:spPr>
                  </p:pic>
                  <p:sp>
                    <p:nvSpPr>
                      <p:cNvPr id="94" name="Rectangle 3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20" y="897"/>
                        <a:ext cx="159" cy="48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 algn="ctr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wrap="none" anchor="ctr">
                        <a:spAutoFit/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5" name="Rectangle 3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31" y="1164"/>
                        <a:ext cx="174" cy="29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 algn="ctr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anchor="ctr">
                        <a:spAutoFit/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6" name="Rectangle 34"/>
                      <p:cNvSpPr>
                        <a:spLocks noChangeArrowheads="1"/>
                      </p:cNvSpPr>
                      <p:nvPr/>
                    </p:nvSpPr>
                    <p:spPr bwMode="auto">
                      <a:xfrm rot="1015397">
                        <a:off x="2742" y="1202"/>
                        <a:ext cx="183" cy="29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 algn="ctr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anchor="ctr">
                        <a:spAutoFit/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7" name="Rectangle 3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3" y="981"/>
                        <a:ext cx="78" cy="9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 algn="ctr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anchor="ctr">
                        <a:spAutoFit/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8" name="Rectangle 3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03" y="957"/>
                        <a:ext cx="99" cy="9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 algn="ctr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anchor="ctr">
                        <a:spAutoFit/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9" name="Rectangle 3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78" y="1020"/>
                        <a:ext cx="57" cy="5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 algn="ctr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anchor="ctr">
                        <a:spAutoFit/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00" name="Rectangle 38"/>
                      <p:cNvSpPr>
                        <a:spLocks noChangeArrowheads="1"/>
                      </p:cNvSpPr>
                      <p:nvPr/>
                    </p:nvSpPr>
                    <p:spPr bwMode="auto">
                      <a:xfrm rot="1110273">
                        <a:off x="2614" y="1023"/>
                        <a:ext cx="107" cy="13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 algn="ctr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anchor="ctr">
                        <a:spAutoFit/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89" name="Group 45"/>
                    <p:cNvGrpSpPr>
                      <a:grpSpLocks/>
                    </p:cNvGrpSpPr>
                    <p:nvPr/>
                  </p:nvGrpSpPr>
                  <p:grpSpPr bwMode="auto">
                    <a:xfrm rot="12828934">
                      <a:off x="2552" y="847"/>
                      <a:ext cx="49" cy="241"/>
                      <a:chOff x="2680" y="2920"/>
                      <a:chExt cx="120" cy="596"/>
                    </a:xfrm>
                  </p:grpSpPr>
                  <p:sp>
                    <p:nvSpPr>
                      <p:cNvPr id="90" name="AutoShape 4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80" y="3380"/>
                        <a:ext cx="120" cy="136"/>
                      </a:xfrm>
                      <a:prstGeom prst="can">
                        <a:avLst>
                          <a:gd name="adj" fmla="val 56667"/>
                        </a:avLst>
                      </a:prstGeom>
                      <a:gradFill rotWithShape="1">
                        <a:gsLst>
                          <a:gs pos="0">
                            <a:srgbClr val="FF00FF">
                              <a:gamma/>
                              <a:shade val="46275"/>
                              <a:invGamma/>
                            </a:srgbClr>
                          </a:gs>
                          <a:gs pos="100000">
                            <a:srgbClr val="FF00FF"/>
                          </a:gs>
                        </a:gsLst>
                        <a:lin ang="2700000" scaled="1"/>
                      </a:gradFill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anchor="ctr">
                        <a:spAutoFit/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1" name="AutoShape 4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96" y="2952"/>
                        <a:ext cx="88" cy="480"/>
                      </a:xfrm>
                      <a:prstGeom prst="can">
                        <a:avLst>
                          <a:gd name="adj" fmla="val 59091"/>
                        </a:avLst>
                      </a:prstGeom>
                      <a:gradFill rotWithShape="1">
                        <a:gsLst>
                          <a:gs pos="0">
                            <a:srgbClr val="6699FF">
                              <a:gamma/>
                              <a:shade val="46275"/>
                              <a:invGamma/>
                            </a:srgbClr>
                          </a:gs>
                          <a:gs pos="50000">
                            <a:srgbClr val="6699FF"/>
                          </a:gs>
                          <a:gs pos="100000">
                            <a:srgbClr val="6699FF">
                              <a:gamma/>
                              <a:shade val="46275"/>
                              <a:invGamma/>
                            </a:srgbClr>
                          </a:gs>
                        </a:gsLst>
                        <a:lin ang="0" scaled="1"/>
                      </a:gradFill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anchor="ctr">
                        <a:spAutoFit/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2" name="AutoShape 4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80" y="2920"/>
                        <a:ext cx="120" cy="136"/>
                      </a:xfrm>
                      <a:prstGeom prst="can">
                        <a:avLst>
                          <a:gd name="adj" fmla="val 56667"/>
                        </a:avLst>
                      </a:prstGeom>
                      <a:gradFill rotWithShape="1">
                        <a:gsLst>
                          <a:gs pos="0">
                            <a:srgbClr val="FF00FF">
                              <a:gamma/>
                              <a:shade val="46275"/>
                              <a:invGamma/>
                            </a:srgbClr>
                          </a:gs>
                          <a:gs pos="100000">
                            <a:srgbClr val="FF00FF"/>
                          </a:gs>
                        </a:gsLst>
                        <a:lin ang="2700000" scaled="1"/>
                      </a:gradFill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anchor="ctr">
                        <a:spAutoFit/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</p:grpSp>
              <p:pic>
                <p:nvPicPr>
                  <p:cNvPr id="21" name="Picture 57" descr="Animated chimp 1"/>
                  <p:cNvPicPr>
                    <a:picLocks noChangeAspect="1" noChangeArrowheads="1"/>
                  </p:cNvPicPr>
                  <p:nvPr/>
                </p:nvPicPr>
                <p:blipFill>
                  <a:blip r:embed="rId4" cstate="print"/>
                  <a:srcRect/>
                  <a:stretch>
                    <a:fillRect/>
                  </a:stretch>
                </p:blipFill>
                <p:spPr bwMode="auto">
                  <a:xfrm>
                    <a:off x="5588000" y="1714500"/>
                    <a:ext cx="808038" cy="1046163"/>
                  </a:xfrm>
                  <a:prstGeom prst="rect">
                    <a:avLst/>
                  </a:prstGeom>
                  <a:noFill/>
                </p:spPr>
              </p:pic>
              <p:pic>
                <p:nvPicPr>
                  <p:cNvPr id="22" name="Picture 56" descr="Animated chimp 2"/>
                  <p:cNvPicPr>
                    <a:picLocks noChangeAspect="1" noChangeArrowheads="1"/>
                  </p:cNvPicPr>
                  <p:nvPr/>
                </p:nvPicPr>
                <p:blipFill>
                  <a:blip r:embed="rId5" cstate="print"/>
                  <a:srcRect/>
                  <a:stretch>
                    <a:fillRect/>
                  </a:stretch>
                </p:blipFill>
                <p:spPr bwMode="auto">
                  <a:xfrm rot="125124" flipH="1">
                    <a:off x="4660900" y="1651000"/>
                    <a:ext cx="739775" cy="833438"/>
                  </a:xfrm>
                  <a:prstGeom prst="rect">
                    <a:avLst/>
                  </a:prstGeom>
                  <a:noFill/>
                </p:spPr>
              </p:pic>
              <p:grpSp>
                <p:nvGrpSpPr>
                  <p:cNvPr id="23" name="Group 149"/>
                  <p:cNvGrpSpPr>
                    <a:grpSpLocks/>
                  </p:cNvGrpSpPr>
                  <p:nvPr/>
                </p:nvGrpSpPr>
                <p:grpSpPr bwMode="auto">
                  <a:xfrm>
                    <a:off x="4713295" y="2276469"/>
                    <a:ext cx="1704978" cy="168274"/>
                    <a:chOff x="2969" y="1434"/>
                    <a:chExt cx="1074" cy="106"/>
                  </a:xfrm>
                </p:grpSpPr>
                <p:grpSp>
                  <p:nvGrpSpPr>
                    <p:cNvPr id="80" name="Group 58"/>
                    <p:cNvGrpSpPr>
                      <a:grpSpLocks/>
                    </p:cNvGrpSpPr>
                    <p:nvPr/>
                  </p:nvGrpSpPr>
                  <p:grpSpPr bwMode="auto">
                    <a:xfrm rot="5229514">
                      <a:off x="3934" y="1431"/>
                      <a:ext cx="47" cy="171"/>
                      <a:chOff x="2680" y="2920"/>
                      <a:chExt cx="120" cy="596"/>
                    </a:xfrm>
                  </p:grpSpPr>
                  <p:sp>
                    <p:nvSpPr>
                      <p:cNvPr id="85" name="AutoShape 5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80" y="3380"/>
                        <a:ext cx="120" cy="136"/>
                      </a:xfrm>
                      <a:prstGeom prst="can">
                        <a:avLst>
                          <a:gd name="adj" fmla="val 56667"/>
                        </a:avLst>
                      </a:prstGeom>
                      <a:gradFill rotWithShape="1">
                        <a:gsLst>
                          <a:gs pos="0">
                            <a:srgbClr val="FF00FF">
                              <a:gamma/>
                              <a:shade val="46275"/>
                              <a:invGamma/>
                            </a:srgbClr>
                          </a:gs>
                          <a:gs pos="100000">
                            <a:srgbClr val="FF00FF"/>
                          </a:gs>
                        </a:gsLst>
                        <a:lin ang="2700000" scaled="1"/>
                      </a:gradFill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anchor="ctr">
                        <a:spAutoFit/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86" name="AutoShape 6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96" y="2952"/>
                        <a:ext cx="88" cy="480"/>
                      </a:xfrm>
                      <a:prstGeom prst="can">
                        <a:avLst>
                          <a:gd name="adj" fmla="val 59091"/>
                        </a:avLst>
                      </a:prstGeom>
                      <a:gradFill rotWithShape="1">
                        <a:gsLst>
                          <a:gs pos="0">
                            <a:srgbClr val="6699FF">
                              <a:gamma/>
                              <a:shade val="46275"/>
                              <a:invGamma/>
                            </a:srgbClr>
                          </a:gs>
                          <a:gs pos="50000">
                            <a:srgbClr val="6699FF"/>
                          </a:gs>
                          <a:gs pos="100000">
                            <a:srgbClr val="6699FF">
                              <a:gamma/>
                              <a:shade val="46275"/>
                              <a:invGamma/>
                            </a:srgbClr>
                          </a:gs>
                        </a:gsLst>
                        <a:lin ang="0" scaled="1"/>
                      </a:gradFill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anchor="ctr">
                        <a:spAutoFit/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87" name="AutoShape 6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80" y="2920"/>
                        <a:ext cx="120" cy="136"/>
                      </a:xfrm>
                      <a:prstGeom prst="can">
                        <a:avLst>
                          <a:gd name="adj" fmla="val 56667"/>
                        </a:avLst>
                      </a:prstGeom>
                      <a:gradFill rotWithShape="1">
                        <a:gsLst>
                          <a:gs pos="0">
                            <a:srgbClr val="FF00FF">
                              <a:gamma/>
                              <a:shade val="46275"/>
                              <a:invGamma/>
                            </a:srgbClr>
                          </a:gs>
                          <a:gs pos="100000">
                            <a:srgbClr val="FF00FF"/>
                          </a:gs>
                        </a:gsLst>
                        <a:lin ang="2700000" scaled="1"/>
                      </a:gradFill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anchor="ctr">
                        <a:spAutoFit/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81" name="Group 63"/>
                    <p:cNvGrpSpPr>
                      <a:grpSpLocks/>
                    </p:cNvGrpSpPr>
                    <p:nvPr/>
                  </p:nvGrpSpPr>
                  <p:grpSpPr bwMode="auto">
                    <a:xfrm rot="29203652">
                      <a:off x="3041" y="1362"/>
                      <a:ext cx="39" cy="184"/>
                      <a:chOff x="2680" y="2920"/>
                      <a:chExt cx="120" cy="596"/>
                    </a:xfrm>
                  </p:grpSpPr>
                  <p:sp>
                    <p:nvSpPr>
                      <p:cNvPr id="82" name="AutoShape 6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80" y="3380"/>
                        <a:ext cx="120" cy="136"/>
                      </a:xfrm>
                      <a:prstGeom prst="can">
                        <a:avLst>
                          <a:gd name="adj" fmla="val 56667"/>
                        </a:avLst>
                      </a:prstGeom>
                      <a:gradFill rotWithShape="1">
                        <a:gsLst>
                          <a:gs pos="0">
                            <a:srgbClr val="FF00FF">
                              <a:gamma/>
                              <a:shade val="46275"/>
                              <a:invGamma/>
                            </a:srgbClr>
                          </a:gs>
                          <a:gs pos="100000">
                            <a:srgbClr val="FF00FF"/>
                          </a:gs>
                        </a:gsLst>
                        <a:lin ang="2700000" scaled="1"/>
                      </a:gradFill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anchor="ctr">
                        <a:spAutoFit/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83" name="AutoShape 6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96" y="2952"/>
                        <a:ext cx="88" cy="480"/>
                      </a:xfrm>
                      <a:prstGeom prst="can">
                        <a:avLst>
                          <a:gd name="adj" fmla="val 59091"/>
                        </a:avLst>
                      </a:prstGeom>
                      <a:gradFill rotWithShape="1">
                        <a:gsLst>
                          <a:gs pos="0">
                            <a:srgbClr val="6699FF">
                              <a:gamma/>
                              <a:shade val="46275"/>
                              <a:invGamma/>
                            </a:srgbClr>
                          </a:gs>
                          <a:gs pos="50000">
                            <a:srgbClr val="6699FF"/>
                          </a:gs>
                          <a:gs pos="100000">
                            <a:srgbClr val="6699FF">
                              <a:gamma/>
                              <a:shade val="46275"/>
                              <a:invGamma/>
                            </a:srgbClr>
                          </a:gs>
                        </a:gsLst>
                        <a:lin ang="0" scaled="1"/>
                      </a:gradFill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anchor="ctr">
                        <a:spAutoFit/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84" name="AutoShape 6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80" y="2920"/>
                        <a:ext cx="120" cy="136"/>
                      </a:xfrm>
                      <a:prstGeom prst="can">
                        <a:avLst>
                          <a:gd name="adj" fmla="val 56667"/>
                        </a:avLst>
                      </a:prstGeom>
                      <a:gradFill rotWithShape="1">
                        <a:gsLst>
                          <a:gs pos="0">
                            <a:srgbClr val="FF00FF">
                              <a:gamma/>
                              <a:shade val="46275"/>
                              <a:invGamma/>
                            </a:srgbClr>
                          </a:gs>
                          <a:gs pos="100000">
                            <a:srgbClr val="FF00FF"/>
                          </a:gs>
                        </a:gsLst>
                        <a:lin ang="2700000" scaled="1"/>
                      </a:gradFill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anchor="ctr">
                        <a:spAutoFit/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</p:grpSp>
              <p:grpSp>
                <p:nvGrpSpPr>
                  <p:cNvPr id="24" name="Group 146"/>
                  <p:cNvGrpSpPr>
                    <a:grpSpLocks/>
                  </p:cNvGrpSpPr>
                  <p:nvPr/>
                </p:nvGrpSpPr>
                <p:grpSpPr bwMode="auto">
                  <a:xfrm>
                    <a:off x="4005264" y="279400"/>
                    <a:ext cx="2981326" cy="1260475"/>
                    <a:chOff x="2523" y="176"/>
                    <a:chExt cx="1878" cy="794"/>
                  </a:xfrm>
                </p:grpSpPr>
                <p:grpSp>
                  <p:nvGrpSpPr>
                    <p:cNvPr id="55" name="Group 14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23" y="483"/>
                      <a:ext cx="1878" cy="487"/>
                      <a:chOff x="2523" y="483"/>
                      <a:chExt cx="1878" cy="487"/>
                    </a:xfrm>
                  </p:grpSpPr>
                  <p:grpSp>
                    <p:nvGrpSpPr>
                      <p:cNvPr id="59" name="Group 2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097" y="483"/>
                        <a:ext cx="304" cy="487"/>
                        <a:chOff x="4521" y="1072"/>
                        <a:chExt cx="400" cy="704"/>
                      </a:xfrm>
                    </p:grpSpPr>
                    <p:sp>
                      <p:nvSpPr>
                        <p:cNvPr id="76" name="AutoShape 2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21" y="1546"/>
                          <a:ext cx="400" cy="230"/>
                        </a:xfrm>
                        <a:prstGeom prst="cube">
                          <a:avLst>
                            <a:gd name="adj" fmla="val 23551"/>
                          </a:avLst>
                        </a:prstGeom>
                        <a:gradFill rotWithShape="1">
                          <a:gsLst>
                            <a:gs pos="0">
                              <a:srgbClr val="333333">
                                <a:alpha val="99001"/>
                              </a:srgbClr>
                            </a:gs>
                            <a:gs pos="100000">
                              <a:srgbClr val="333333">
                                <a:gamma/>
                                <a:shade val="46275"/>
                                <a:invGamma/>
                              </a:srgbClr>
                            </a:gs>
                          </a:gsLst>
                          <a:lin ang="2700000" scaled="1"/>
                        </a:gradFill>
                        <a:ln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 wrap="none" anchor="ctr">
                          <a:spAutoFit/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77" name="AutoShape 24" descr="Wide upward diagonal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676" y="1105"/>
                          <a:ext cx="93" cy="477"/>
                        </a:xfrm>
                        <a:prstGeom prst="can">
                          <a:avLst>
                            <a:gd name="adj" fmla="val 39489"/>
                          </a:avLst>
                        </a:prstGeom>
                        <a:pattFill prst="wdUpDiag">
                          <a:fgClr>
                            <a:srgbClr val="000000"/>
                          </a:fgClr>
                          <a:bgClr>
                            <a:srgbClr val="FFFFFF"/>
                          </a:bgClr>
                        </a:pattFill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anchor="ctr">
                          <a:spAutoFit/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78" name="AutoShape 2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-956492">
                          <a:off x="4668" y="1173"/>
                          <a:ext cx="91" cy="122"/>
                        </a:xfrm>
                        <a:prstGeom prst="can">
                          <a:avLst>
                            <a:gd name="adj" fmla="val 67033"/>
                          </a:avLst>
                        </a:prstGeom>
                        <a:solidFill>
                          <a:srgbClr val="333333"/>
                        </a:solidFill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anchor="ctr">
                          <a:spAutoFit/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79" name="AutoShape 2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666" y="1072"/>
                          <a:ext cx="113" cy="87"/>
                        </a:xfrm>
                        <a:prstGeom prst="can">
                          <a:avLst>
                            <a:gd name="adj" fmla="val 34616"/>
                          </a:avLst>
                        </a:prstGeom>
                        <a:solidFill>
                          <a:srgbClr val="333333"/>
                        </a:solidFill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anchor="ctr">
                          <a:spAutoFit/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60" name="Group 2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523" y="577"/>
                        <a:ext cx="252" cy="392"/>
                        <a:chOff x="795" y="1165"/>
                        <a:chExt cx="380" cy="560"/>
                      </a:xfrm>
                    </p:grpSpPr>
                    <p:sp>
                      <p:nvSpPr>
                        <p:cNvPr id="61" name="AutoShape 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08" y="1222"/>
                          <a:ext cx="350" cy="336"/>
                        </a:xfrm>
                        <a:custGeom>
                          <a:avLst/>
                          <a:gdLst>
                            <a:gd name="G0" fmla="+- 3566 0 0"/>
                            <a:gd name="G1" fmla="+- 21600 0 3566"/>
                            <a:gd name="G2" fmla="*/ 3566 1 2"/>
                            <a:gd name="G3" fmla="+- 21600 0 G2"/>
                            <a:gd name="G4" fmla="+/ 3566 21600 2"/>
                            <a:gd name="G5" fmla="+/ G1 0 2"/>
                            <a:gd name="G6" fmla="*/ 21600 21600 3566"/>
                            <a:gd name="G7" fmla="*/ G6 1 2"/>
                            <a:gd name="G8" fmla="+- 21600 0 G7"/>
                            <a:gd name="G9" fmla="*/ 21600 1 2"/>
                            <a:gd name="G10" fmla="+- 3566 0 G9"/>
                            <a:gd name="G11" fmla="?: G10 G8 0"/>
                            <a:gd name="G12" fmla="?: G10 G7 21600"/>
                            <a:gd name="T0" fmla="*/ 19817 w 21600"/>
                            <a:gd name="T1" fmla="*/ 10800 h 21600"/>
                            <a:gd name="T2" fmla="*/ 10800 w 21600"/>
                            <a:gd name="T3" fmla="*/ 21600 h 21600"/>
                            <a:gd name="T4" fmla="*/ 1783 w 21600"/>
                            <a:gd name="T5" fmla="*/ 10800 h 21600"/>
                            <a:gd name="T6" fmla="*/ 10800 w 21600"/>
                            <a:gd name="T7" fmla="*/ 0 h 21600"/>
                            <a:gd name="T8" fmla="*/ 3583 w 21600"/>
                            <a:gd name="T9" fmla="*/ 3583 h 21600"/>
                            <a:gd name="T10" fmla="*/ 18017 w 21600"/>
                            <a:gd name="T11" fmla="*/ 18017 h 21600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</a:cxnLst>
                          <a:rect l="T8" t="T9" r="T10" b="T11"/>
                          <a:pathLst>
                            <a:path w="21600" h="21600">
                              <a:moveTo>
                                <a:pt x="0" y="0"/>
                              </a:moveTo>
                              <a:lnTo>
                                <a:pt x="3566" y="21600"/>
                              </a:lnTo>
                              <a:lnTo>
                                <a:pt x="18034" y="21600"/>
                              </a:lnTo>
                              <a:lnTo>
                                <a:pt x="21600" y="0"/>
                              </a:lnTo>
                              <a:close/>
                            </a:path>
                          </a:pathLst>
                        </a:custGeom>
                        <a:gradFill rotWithShape="1">
                          <a:gsLst>
                            <a:gs pos="0">
                              <a:srgbClr val="339966">
                                <a:gamma/>
                                <a:shade val="46275"/>
                                <a:invGamma/>
                              </a:srgbClr>
                            </a:gs>
                            <a:gs pos="50000">
                              <a:srgbClr val="339966"/>
                            </a:gs>
                            <a:gs pos="100000">
                              <a:srgbClr val="339966">
                                <a:gamma/>
                                <a:shade val="46275"/>
                                <a:invGamma/>
                              </a:srgbClr>
                            </a:gs>
                          </a:gsLst>
                          <a:lin ang="0" scaled="1"/>
                        </a:gradFill>
                        <a:ln w="9525" algn="ctr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 wrap="none" anchor="ctr">
                          <a:spAutoFit/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2" name="AutoShape 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flipV="1">
                          <a:off x="868" y="1558"/>
                          <a:ext cx="227" cy="167"/>
                        </a:xfrm>
                        <a:custGeom>
                          <a:avLst/>
                          <a:gdLst>
                            <a:gd name="G0" fmla="+- 3566 0 0"/>
                            <a:gd name="G1" fmla="+- 21600 0 3566"/>
                            <a:gd name="G2" fmla="*/ 3566 1 2"/>
                            <a:gd name="G3" fmla="+- 21600 0 G2"/>
                            <a:gd name="G4" fmla="+/ 3566 21600 2"/>
                            <a:gd name="G5" fmla="+/ G1 0 2"/>
                            <a:gd name="G6" fmla="*/ 21600 21600 3566"/>
                            <a:gd name="G7" fmla="*/ G6 1 2"/>
                            <a:gd name="G8" fmla="+- 21600 0 G7"/>
                            <a:gd name="G9" fmla="*/ 21600 1 2"/>
                            <a:gd name="G10" fmla="+- 3566 0 G9"/>
                            <a:gd name="G11" fmla="?: G10 G8 0"/>
                            <a:gd name="G12" fmla="?: G10 G7 21600"/>
                            <a:gd name="T0" fmla="*/ 19817 w 21600"/>
                            <a:gd name="T1" fmla="*/ 10800 h 21600"/>
                            <a:gd name="T2" fmla="*/ 10800 w 21600"/>
                            <a:gd name="T3" fmla="*/ 21600 h 21600"/>
                            <a:gd name="T4" fmla="*/ 1783 w 21600"/>
                            <a:gd name="T5" fmla="*/ 10800 h 21600"/>
                            <a:gd name="T6" fmla="*/ 10800 w 21600"/>
                            <a:gd name="T7" fmla="*/ 0 h 21600"/>
                            <a:gd name="T8" fmla="*/ 3583 w 21600"/>
                            <a:gd name="T9" fmla="*/ 3583 h 21600"/>
                            <a:gd name="T10" fmla="*/ 18017 w 21600"/>
                            <a:gd name="T11" fmla="*/ 18017 h 21600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</a:cxnLst>
                          <a:rect l="T8" t="T9" r="T10" b="T11"/>
                          <a:pathLst>
                            <a:path w="21600" h="21600">
                              <a:moveTo>
                                <a:pt x="0" y="0"/>
                              </a:moveTo>
                              <a:lnTo>
                                <a:pt x="3566" y="21600"/>
                              </a:lnTo>
                              <a:lnTo>
                                <a:pt x="18034" y="21600"/>
                              </a:lnTo>
                              <a:lnTo>
                                <a:pt x="21600" y="0"/>
                              </a:lnTo>
                              <a:close/>
                            </a:path>
                          </a:pathLst>
                        </a:custGeom>
                        <a:gradFill rotWithShape="1">
                          <a:gsLst>
                            <a:gs pos="0">
                              <a:srgbClr val="339966">
                                <a:gamma/>
                                <a:shade val="46275"/>
                                <a:invGamma/>
                              </a:srgbClr>
                            </a:gs>
                            <a:gs pos="50000">
                              <a:srgbClr val="339966"/>
                            </a:gs>
                            <a:gs pos="100000">
                              <a:srgbClr val="339966">
                                <a:gamma/>
                                <a:shade val="46275"/>
                                <a:invGamma/>
                              </a:srgbClr>
                            </a:gs>
                          </a:gsLst>
                          <a:lin ang="0" scaled="1"/>
                        </a:gradFill>
                        <a:ln w="9525" algn="ctr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 anchor="ctr">
                          <a:spAutoFit/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3" name="AutoShape 1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95" y="1165"/>
                          <a:ext cx="380" cy="120"/>
                        </a:xfrm>
                        <a:custGeom>
                          <a:avLst/>
                          <a:gdLst>
                            <a:gd name="G0" fmla="+- 532 0 0"/>
                            <a:gd name="G1" fmla="+- 11796480 0 0"/>
                            <a:gd name="G2" fmla="+- 0 0 11796480"/>
                            <a:gd name="T0" fmla="*/ 0 256 1"/>
                            <a:gd name="T1" fmla="*/ 180 256 1"/>
                            <a:gd name="G3" fmla="+- 11796480 T0 T1"/>
                            <a:gd name="T2" fmla="*/ 0 256 1"/>
                            <a:gd name="T3" fmla="*/ 90 256 1"/>
                            <a:gd name="G4" fmla="+- 11796480 T2 T3"/>
                            <a:gd name="G5" fmla="*/ G4 2 1"/>
                            <a:gd name="T4" fmla="*/ 90 256 1"/>
                            <a:gd name="T5" fmla="*/ 0 256 1"/>
                            <a:gd name="G6" fmla="+- 11796480 T4 T5"/>
                            <a:gd name="G7" fmla="*/ G6 2 1"/>
                            <a:gd name="G8" fmla="abs 11796480"/>
                            <a:gd name="T6" fmla="*/ 0 256 1"/>
                            <a:gd name="T7" fmla="*/ 90 256 1"/>
                            <a:gd name="G9" fmla="+- G8 T6 T7"/>
                            <a:gd name="G10" fmla="?: G9 G7 G5"/>
                            <a:gd name="T8" fmla="*/ 0 256 1"/>
                            <a:gd name="T9" fmla="*/ 360 256 1"/>
                            <a:gd name="G11" fmla="+- G10 T8 T9"/>
                            <a:gd name="G12" fmla="?: G10 G11 G10"/>
                            <a:gd name="T10" fmla="*/ 0 256 1"/>
                            <a:gd name="T11" fmla="*/ 360 256 1"/>
                            <a:gd name="G13" fmla="+- G12 T10 T11"/>
                            <a:gd name="G14" fmla="?: G12 G13 G12"/>
                            <a:gd name="G15" fmla="+- 0 0 G14"/>
                            <a:gd name="G16" fmla="+- 10800 0 0"/>
                            <a:gd name="G17" fmla="+- 10800 0 532"/>
                            <a:gd name="G18" fmla="*/ 532 1 2"/>
                            <a:gd name="G19" fmla="+- G18 5400 0"/>
                            <a:gd name="G20" fmla="cos G19 11796480"/>
                            <a:gd name="G21" fmla="sin G19 11796480"/>
                            <a:gd name="G22" fmla="+- G20 10800 0"/>
                            <a:gd name="G23" fmla="+- G21 10800 0"/>
                            <a:gd name="G24" fmla="+- 10800 0 G20"/>
                            <a:gd name="G25" fmla="+- 532 10800 0"/>
                            <a:gd name="G26" fmla="?: G9 G17 G25"/>
                            <a:gd name="G27" fmla="?: G9 0 21600"/>
                            <a:gd name="G28" fmla="cos 10800 11796480"/>
                            <a:gd name="G29" fmla="sin 10800 11796480"/>
                            <a:gd name="G30" fmla="sin 532 11796480"/>
                            <a:gd name="G31" fmla="+- G28 10800 0"/>
                            <a:gd name="G32" fmla="+- G29 10800 0"/>
                            <a:gd name="G33" fmla="+- G30 10800 0"/>
                            <a:gd name="G34" fmla="?: G4 0 G31"/>
                            <a:gd name="G35" fmla="?: 11796480 G34 0"/>
                            <a:gd name="G36" fmla="?: G6 G35 G31"/>
                            <a:gd name="G37" fmla="+- 21600 0 G36"/>
                            <a:gd name="G38" fmla="?: G4 0 G33"/>
                            <a:gd name="G39" fmla="?: 11796480 G38 G32"/>
                            <a:gd name="G40" fmla="?: G6 G39 0"/>
                            <a:gd name="G41" fmla="?: G4 G32 21600"/>
                            <a:gd name="G42" fmla="?: G6 G41 G33"/>
                            <a:gd name="T12" fmla="*/ 10800 w 21600"/>
                            <a:gd name="T13" fmla="*/ 0 h 21600"/>
                            <a:gd name="T14" fmla="*/ 5134 w 21600"/>
                            <a:gd name="T15" fmla="*/ 10800 h 21600"/>
                            <a:gd name="T16" fmla="*/ 10800 w 21600"/>
                            <a:gd name="T17" fmla="*/ 10268 h 21600"/>
                            <a:gd name="T18" fmla="*/ 16466 w 21600"/>
                            <a:gd name="T19" fmla="*/ 10800 h 21600"/>
                            <a:gd name="T20" fmla="*/ G36 w 21600"/>
                            <a:gd name="T21" fmla="*/ G40 h 21600"/>
                            <a:gd name="T22" fmla="*/ G37 w 21600"/>
                            <a:gd name="T23" fmla="*/ G42 h 21600"/>
                          </a:gdLst>
                          <a:ahLst/>
                          <a:cxnLst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</a:cxnLst>
                          <a:rect l="T20" t="T21" r="T22" b="T23"/>
                          <a:pathLst>
                            <a:path w="21600" h="21600">
                              <a:moveTo>
                                <a:pt x="10268" y="10800"/>
                              </a:moveTo>
                              <a:cubicBezTo>
                                <a:pt x="10268" y="10506"/>
                                <a:pt x="10506" y="10268"/>
                                <a:pt x="10800" y="10268"/>
                              </a:cubicBezTo>
                              <a:cubicBezTo>
                                <a:pt x="11093" y="10267"/>
                                <a:pt x="11331" y="10506"/>
                                <a:pt x="11332" y="10799"/>
                              </a:cubicBezTo>
                              <a:lnTo>
                                <a:pt x="21600" y="10800"/>
                              </a:lnTo>
                              <a:cubicBezTo>
                                <a:pt x="21600" y="4835"/>
                                <a:pt x="16764" y="0"/>
                                <a:pt x="10800" y="0"/>
                              </a:cubicBezTo>
                              <a:cubicBezTo>
                                <a:pt x="4835" y="0"/>
                                <a:pt x="0" y="4835"/>
                                <a:pt x="0" y="10800"/>
                              </a:cubicBezTo>
                              <a:close/>
                            </a:path>
                          </a:pathLst>
                        </a:custGeom>
                        <a:gradFill rotWithShape="1">
                          <a:gsLst>
                            <a:gs pos="0">
                              <a:srgbClr val="339966"/>
                            </a:gs>
                            <a:gs pos="100000">
                              <a:srgbClr val="339966">
                                <a:gamma/>
                                <a:shade val="46275"/>
                                <a:invGamma/>
                              </a:srgbClr>
                            </a:gs>
                          </a:gsLst>
                          <a:lin ang="5400000" scaled="1"/>
                        </a:gradFill>
                        <a:ln w="9525" algn="ctr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 anchor="ctr">
                          <a:spAutoFit/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4" name="Oval 1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14" y="1352"/>
                          <a:ext cx="53" cy="50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w="9525" algn="ctr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anchor="ctr">
                          <a:spAutoFit/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5" name="Oval 1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71" y="1448"/>
                          <a:ext cx="53" cy="50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w="9525" algn="ctr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anchor="ctr">
                          <a:spAutoFit/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6" name="Oval 1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0" y="1292"/>
                          <a:ext cx="53" cy="50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w="9525" algn="ctr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anchor="ctr">
                          <a:spAutoFit/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7" name="Oval 1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78" y="1245"/>
                          <a:ext cx="52" cy="50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w="9525" algn="ctr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anchor="ctr">
                          <a:spAutoFit/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8" name="Oval 1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41" y="1318"/>
                          <a:ext cx="53" cy="50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w="9525" algn="ctr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anchor="ctr">
                          <a:spAutoFit/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9" name="Oval 1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33" y="1245"/>
                          <a:ext cx="53" cy="50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w="9525" algn="ctr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anchor="ctr">
                          <a:spAutoFit/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70" name="Oval 1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69" y="1335"/>
                          <a:ext cx="53" cy="50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w="9525" algn="ctr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anchor="ctr">
                          <a:spAutoFit/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71" name="Oval 1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96" y="1365"/>
                          <a:ext cx="53" cy="50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w="9525" algn="ctr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anchor="ctr">
                          <a:spAutoFit/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72" name="Oval 1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43" y="1438"/>
                          <a:ext cx="52" cy="50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w="9525" algn="ctr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anchor="ctr">
                          <a:spAutoFit/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73" name="Oval 2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53" y="1462"/>
                          <a:ext cx="53" cy="50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w="9525" algn="ctr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anchor="ctr">
                          <a:spAutoFit/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74" name="AutoShape 2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16200000" flipH="1">
                          <a:off x="956" y="1223"/>
                          <a:ext cx="90" cy="121"/>
                        </a:xfrm>
                        <a:prstGeom prst="cube">
                          <a:avLst>
                            <a:gd name="adj" fmla="val 29847"/>
                          </a:avLst>
                        </a:prstGeom>
                        <a:gradFill rotWithShape="1">
                          <a:gsLst>
                            <a:gs pos="0">
                              <a:srgbClr val="339966">
                                <a:gamma/>
                                <a:shade val="46275"/>
                                <a:invGamma/>
                              </a:srgbClr>
                            </a:gs>
                            <a:gs pos="50000">
                              <a:srgbClr val="339966"/>
                            </a:gs>
                            <a:gs pos="100000">
                              <a:srgbClr val="339966">
                                <a:gamma/>
                                <a:shade val="46275"/>
                                <a:invGamma/>
                              </a:srgbClr>
                            </a:gs>
                          </a:gsLst>
                          <a:lin ang="0" scaled="1"/>
                        </a:gradFill>
                        <a:ln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 anchor="ctr">
                          <a:spAutoFit/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75" name="Rectangle 2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0" y="1242"/>
                          <a:ext cx="86" cy="56"/>
                        </a:xfrm>
                        <a:prstGeom prst="rect">
                          <a:avLst/>
                        </a:prstGeom>
                        <a:solidFill>
                          <a:srgbClr val="333333"/>
                        </a:solidFill>
                        <a:ln w="9525" algn="ctr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 wrap="none" anchor="ctr">
                          <a:spAutoFit/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56" name="Group 14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48" y="176"/>
                      <a:ext cx="1568" cy="173"/>
                      <a:chOff x="2648" y="176"/>
                      <a:chExt cx="1568" cy="173"/>
                    </a:xfrm>
                  </p:grpSpPr>
                  <p:sp>
                    <p:nvSpPr>
                      <p:cNvPr id="57" name="Line 83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2648" y="328"/>
                        <a:ext cx="1568" cy="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triangle" w="med" len="med"/>
                        <a:tailEnd type="triangle" w="med" len="med"/>
                      </a:ln>
                      <a:effectLst/>
                    </p:spPr>
                    <p:txBody>
                      <a:bodyPr>
                        <a:spAutoFit/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8" name="Text Box 84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944" y="176"/>
                        <a:ext cx="976" cy="173"/>
                      </a:xfrm>
                      <a:prstGeom prst="rect">
                        <a:avLst/>
                      </a:prstGeom>
                      <a:noFill/>
                      <a:ln w="9525" algn="ctr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>
                        <a:spAutoFit/>
                      </a:bodyPr>
                      <a:lstStyle/>
                      <a:p>
                        <a:r>
                          <a:rPr lang="en-US" sz="1200"/>
                          <a:t>10m</a:t>
                        </a:r>
                      </a:p>
                    </p:txBody>
                  </p:sp>
                </p:grpSp>
              </p:grpSp>
              <p:sp>
                <p:nvSpPr>
                  <p:cNvPr id="25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1751013" y="1549400"/>
                    <a:ext cx="5602287" cy="4627563"/>
                  </a:xfrm>
                  <a:prstGeom prst="rect">
                    <a:avLst/>
                  </a:prstGeom>
                  <a:noFill/>
                  <a:ln w="9525" algn="ctr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pic>
                <p:nvPicPr>
                  <p:cNvPr id="26" name="Picture 109" descr="Animated chimp 2"/>
                  <p:cNvPicPr>
                    <a:picLocks noChangeAspect="1" noChangeArrowheads="1"/>
                  </p:cNvPicPr>
                  <p:nvPr/>
                </p:nvPicPr>
                <p:blipFill>
                  <a:blip r:embed="rId6" cstate="print"/>
                  <a:srcRect/>
                  <a:stretch>
                    <a:fillRect/>
                  </a:stretch>
                </p:blipFill>
                <p:spPr bwMode="auto">
                  <a:xfrm rot="20953338" flipH="1">
                    <a:off x="4318000" y="3827463"/>
                    <a:ext cx="581025" cy="685800"/>
                  </a:xfrm>
                  <a:prstGeom prst="rect">
                    <a:avLst/>
                  </a:prstGeom>
                  <a:noFill/>
                </p:spPr>
              </p:pic>
              <p:pic>
                <p:nvPicPr>
                  <p:cNvPr id="27" name="Picture 123" descr="Animated chimp 2"/>
                  <p:cNvPicPr>
                    <a:picLocks noChangeAspect="1" noChangeArrowheads="1"/>
                  </p:cNvPicPr>
                  <p:nvPr/>
                </p:nvPicPr>
                <p:blipFill>
                  <a:blip r:embed="rId7" cstate="print"/>
                  <a:srcRect/>
                  <a:stretch>
                    <a:fillRect/>
                  </a:stretch>
                </p:blipFill>
                <p:spPr bwMode="auto">
                  <a:xfrm rot="125124" flipH="1">
                    <a:off x="2622550" y="3840163"/>
                    <a:ext cx="554038" cy="652462"/>
                  </a:xfrm>
                  <a:prstGeom prst="rect">
                    <a:avLst/>
                  </a:prstGeom>
                  <a:noFill/>
                </p:spPr>
              </p:pic>
              <p:pic>
                <p:nvPicPr>
                  <p:cNvPr id="28" name="Picture 124" descr="Animated chimp 2"/>
                  <p:cNvPicPr>
                    <a:picLocks noChangeAspect="1" noChangeArrowheads="1"/>
                  </p:cNvPicPr>
                  <p:nvPr/>
                </p:nvPicPr>
                <p:blipFill>
                  <a:blip r:embed="rId7" cstate="print"/>
                  <a:srcRect/>
                  <a:stretch>
                    <a:fillRect/>
                  </a:stretch>
                </p:blipFill>
                <p:spPr bwMode="auto">
                  <a:xfrm rot="125124" flipH="1">
                    <a:off x="3867150" y="5478463"/>
                    <a:ext cx="554038" cy="652462"/>
                  </a:xfrm>
                  <a:prstGeom prst="rect">
                    <a:avLst/>
                  </a:prstGeom>
                  <a:noFill/>
                </p:spPr>
              </p:pic>
              <p:pic>
                <p:nvPicPr>
                  <p:cNvPr id="29" name="Picture 125" descr="Animated chimp 2"/>
                  <p:cNvPicPr>
                    <a:picLocks noChangeAspect="1" noChangeArrowheads="1"/>
                  </p:cNvPicPr>
                  <p:nvPr/>
                </p:nvPicPr>
                <p:blipFill>
                  <a:blip r:embed="rId7" cstate="print"/>
                  <a:srcRect/>
                  <a:stretch>
                    <a:fillRect/>
                  </a:stretch>
                </p:blipFill>
                <p:spPr bwMode="auto">
                  <a:xfrm rot="125124" flipH="1">
                    <a:off x="3575050" y="4424363"/>
                    <a:ext cx="554038" cy="652462"/>
                  </a:xfrm>
                  <a:prstGeom prst="rect">
                    <a:avLst/>
                  </a:prstGeom>
                  <a:noFill/>
                </p:spPr>
              </p:pic>
              <p:pic>
                <p:nvPicPr>
                  <p:cNvPr id="30" name="Picture 126" descr="Animated chimp 2"/>
                  <p:cNvPicPr>
                    <a:picLocks noChangeAspect="1" noChangeArrowheads="1"/>
                  </p:cNvPicPr>
                  <p:nvPr/>
                </p:nvPicPr>
                <p:blipFill>
                  <a:blip r:embed="rId8" cstate="print"/>
                  <a:srcRect/>
                  <a:stretch>
                    <a:fillRect/>
                  </a:stretch>
                </p:blipFill>
                <p:spPr bwMode="auto">
                  <a:xfrm rot="19898204">
                    <a:off x="3300413" y="2944813"/>
                    <a:ext cx="627062" cy="739775"/>
                  </a:xfrm>
                  <a:prstGeom prst="rect">
                    <a:avLst/>
                  </a:prstGeom>
                  <a:noFill/>
                </p:spPr>
              </p:pic>
              <p:pic>
                <p:nvPicPr>
                  <p:cNvPr id="31" name="Picture 127" descr="Animated chimp 2"/>
                  <p:cNvPicPr>
                    <a:picLocks noChangeAspect="1" noChangeArrowheads="1"/>
                  </p:cNvPicPr>
                  <p:nvPr/>
                </p:nvPicPr>
                <p:blipFill>
                  <a:blip r:embed="rId9" cstate="print"/>
                  <a:srcRect/>
                  <a:stretch>
                    <a:fillRect/>
                  </a:stretch>
                </p:blipFill>
                <p:spPr bwMode="auto">
                  <a:xfrm rot="21474876">
                    <a:off x="2060575" y="2892425"/>
                    <a:ext cx="557213" cy="657225"/>
                  </a:xfrm>
                  <a:prstGeom prst="rect">
                    <a:avLst/>
                  </a:prstGeom>
                  <a:noFill/>
                </p:spPr>
              </p:pic>
              <p:pic>
                <p:nvPicPr>
                  <p:cNvPr id="32" name="Picture 128" descr="Animated chimp 2"/>
                  <p:cNvPicPr>
                    <a:picLocks noChangeAspect="1" noChangeArrowheads="1"/>
                  </p:cNvPicPr>
                  <p:nvPr/>
                </p:nvPicPr>
                <p:blipFill>
                  <a:blip r:embed="rId10" cstate="print"/>
                  <a:srcRect/>
                  <a:stretch>
                    <a:fillRect/>
                  </a:stretch>
                </p:blipFill>
                <p:spPr bwMode="auto">
                  <a:xfrm rot="723769">
                    <a:off x="2279650" y="4889500"/>
                    <a:ext cx="796925" cy="938213"/>
                  </a:xfrm>
                  <a:prstGeom prst="rect">
                    <a:avLst/>
                  </a:prstGeom>
                  <a:noFill/>
                </p:spPr>
              </p:pic>
              <p:pic>
                <p:nvPicPr>
                  <p:cNvPr id="33" name="Picture 129" descr="Animated chimp 2"/>
                  <p:cNvPicPr>
                    <a:picLocks noChangeAspect="1" noChangeArrowheads="1"/>
                  </p:cNvPicPr>
                  <p:nvPr/>
                </p:nvPicPr>
                <p:blipFill>
                  <a:blip r:embed="rId11" cstate="print"/>
                  <a:srcRect/>
                  <a:stretch>
                    <a:fillRect/>
                  </a:stretch>
                </p:blipFill>
                <p:spPr bwMode="auto">
                  <a:xfrm rot="1355989">
                    <a:off x="5497513" y="4014788"/>
                    <a:ext cx="696912" cy="820737"/>
                  </a:xfrm>
                  <a:prstGeom prst="rect">
                    <a:avLst/>
                  </a:prstGeom>
                  <a:noFill/>
                </p:spPr>
              </p:pic>
              <p:pic>
                <p:nvPicPr>
                  <p:cNvPr id="34" name="Picture 130" descr="Animated chimp 2"/>
                  <p:cNvPicPr>
                    <a:picLocks noChangeAspect="1" noChangeArrowheads="1"/>
                  </p:cNvPicPr>
                  <p:nvPr/>
                </p:nvPicPr>
                <p:blipFill>
                  <a:blip r:embed="rId12" cstate="print"/>
                  <a:srcRect/>
                  <a:stretch>
                    <a:fillRect/>
                  </a:stretch>
                </p:blipFill>
                <p:spPr bwMode="auto">
                  <a:xfrm rot="19875252">
                    <a:off x="5341938" y="5213350"/>
                    <a:ext cx="630237" cy="742950"/>
                  </a:xfrm>
                  <a:prstGeom prst="rect">
                    <a:avLst/>
                  </a:prstGeom>
                  <a:noFill/>
                </p:spPr>
              </p:pic>
              <p:pic>
                <p:nvPicPr>
                  <p:cNvPr id="35" name="Picture 134" descr="Animated chimp 2"/>
                  <p:cNvPicPr>
                    <a:picLocks noChangeAspect="1" noChangeArrowheads="1"/>
                  </p:cNvPicPr>
                  <p:nvPr/>
                </p:nvPicPr>
                <p:blipFill>
                  <a:blip r:embed="rId13"/>
                  <a:srcRect/>
                  <a:stretch>
                    <a:fillRect/>
                  </a:stretch>
                </p:blipFill>
                <p:spPr bwMode="auto">
                  <a:xfrm>
                    <a:off x="6267450" y="3136900"/>
                    <a:ext cx="796925" cy="938213"/>
                  </a:xfrm>
                  <a:prstGeom prst="rect">
                    <a:avLst/>
                  </a:prstGeom>
                  <a:noFill/>
                </p:spPr>
              </p:pic>
              <p:grpSp>
                <p:nvGrpSpPr>
                  <p:cNvPr id="36" name="Group 90"/>
                  <p:cNvGrpSpPr>
                    <a:grpSpLocks/>
                  </p:cNvGrpSpPr>
                  <p:nvPr/>
                </p:nvGrpSpPr>
                <p:grpSpPr bwMode="auto">
                  <a:xfrm>
                    <a:off x="6619875" y="5121275"/>
                    <a:ext cx="849313" cy="957263"/>
                    <a:chOff x="2520" y="594"/>
                    <a:chExt cx="783" cy="1051"/>
                  </a:xfrm>
                </p:grpSpPr>
                <p:pic>
                  <p:nvPicPr>
                    <p:cNvPr id="47" name="Picture 91" descr="MCPE02669_0000[1]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"/>
                    <a:srcRect/>
                    <a:stretch>
                      <a:fillRect/>
                    </a:stretch>
                  </p:blipFill>
                  <p:spPr bwMode="auto">
                    <a:xfrm>
                      <a:off x="2520" y="594"/>
                      <a:ext cx="783" cy="1051"/>
                    </a:xfrm>
                    <a:prstGeom prst="rect">
                      <a:avLst/>
                    </a:prstGeom>
                    <a:noFill/>
                  </p:spPr>
                </p:pic>
                <p:sp>
                  <p:nvSpPr>
                    <p:cNvPr id="48" name="Rectangle 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0" y="897"/>
                      <a:ext cx="159" cy="489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 algn="ctr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>
                      <a:spAutoFit/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9" name="Rectangle 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1" y="1164"/>
                      <a:ext cx="174" cy="29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 algn="ctr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anchor="ctr">
                      <a:spAutoFit/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0" name="Rectangle 94"/>
                    <p:cNvSpPr>
                      <a:spLocks noChangeArrowheads="1"/>
                    </p:cNvSpPr>
                    <p:nvPr/>
                  </p:nvSpPr>
                  <p:spPr bwMode="auto">
                    <a:xfrm rot="1015397">
                      <a:off x="2742" y="1202"/>
                      <a:ext cx="183" cy="29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 algn="ctr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anchor="ctr">
                      <a:spAutoFit/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" name="Rectangle 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43" y="981"/>
                      <a:ext cx="78" cy="9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 algn="ctr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anchor="ctr">
                      <a:spAutoFit/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" name="Rectangle 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3" y="957"/>
                      <a:ext cx="99" cy="9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 algn="ctr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anchor="ctr">
                      <a:spAutoFit/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" name="Rectangle 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78" y="1020"/>
                      <a:ext cx="57" cy="5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 algn="ctr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anchor="ctr">
                      <a:spAutoFit/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4" name="Rectangle 98"/>
                    <p:cNvSpPr>
                      <a:spLocks noChangeArrowheads="1"/>
                    </p:cNvSpPr>
                    <p:nvPr/>
                  </p:nvSpPr>
                  <p:spPr bwMode="auto">
                    <a:xfrm rot="1110273">
                      <a:off x="2614" y="1023"/>
                      <a:ext cx="107" cy="13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 algn="ctr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anchor="ctr">
                      <a:spAutoFit/>
                    </a:bodyPr>
                    <a:lstStyle/>
                    <a:p>
                      <a:endParaRPr lang="en-US"/>
                    </a:p>
                  </p:txBody>
                </p:sp>
              </p:grpSp>
              <p:pic>
                <p:nvPicPr>
                  <p:cNvPr id="37" name="Picture 99" descr="MCj04368950000[1]"/>
                  <p:cNvPicPr>
                    <a:picLocks noChangeAspect="1" noChangeArrowheads="1"/>
                  </p:cNvPicPr>
                  <p:nvPr/>
                </p:nvPicPr>
                <p:blipFill>
                  <a:blip r:embed="rId14" cstate="print"/>
                  <a:srcRect/>
                  <a:stretch>
                    <a:fillRect/>
                  </a:stretch>
                </p:blipFill>
                <p:spPr bwMode="auto">
                  <a:xfrm rot="2348053">
                    <a:off x="6537325" y="5340350"/>
                    <a:ext cx="508000" cy="508000"/>
                  </a:xfrm>
                  <a:prstGeom prst="rect">
                    <a:avLst/>
                  </a:prstGeom>
                  <a:noFill/>
                </p:spPr>
              </p:pic>
              <p:grpSp>
                <p:nvGrpSpPr>
                  <p:cNvPr id="38" name="Group 147"/>
                  <p:cNvGrpSpPr>
                    <a:grpSpLocks/>
                  </p:cNvGrpSpPr>
                  <p:nvPr/>
                </p:nvGrpSpPr>
                <p:grpSpPr bwMode="auto">
                  <a:xfrm>
                    <a:off x="4187830" y="1614488"/>
                    <a:ext cx="2565403" cy="1001712"/>
                    <a:chOff x="2638" y="1017"/>
                    <a:chExt cx="1616" cy="631"/>
                  </a:xfrm>
                </p:grpSpPr>
                <p:sp>
                  <p:nvSpPr>
                    <p:cNvPr id="45" name="Arc 139"/>
                    <p:cNvSpPr>
                      <a:spLocks/>
                    </p:cNvSpPr>
                    <p:nvPr/>
                  </p:nvSpPr>
                  <p:spPr bwMode="auto">
                    <a:xfrm flipV="1">
                      <a:off x="3937" y="1057"/>
                      <a:ext cx="317" cy="591"/>
                    </a:xfrm>
                    <a:custGeom>
                      <a:avLst/>
                      <a:gdLst>
                        <a:gd name="G0" fmla="+- 7181 0 0"/>
                        <a:gd name="G1" fmla="+- 21600 0 0"/>
                        <a:gd name="G2" fmla="+- 21600 0 0"/>
                        <a:gd name="T0" fmla="*/ 0 w 28781"/>
                        <a:gd name="T1" fmla="*/ 1229 h 25724"/>
                        <a:gd name="T2" fmla="*/ 28384 w 28781"/>
                        <a:gd name="T3" fmla="*/ 25724 h 25724"/>
                        <a:gd name="T4" fmla="*/ 7181 w 28781"/>
                        <a:gd name="T5" fmla="*/ 21600 h 2572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8781" h="25724" fill="none" extrusionOk="0">
                          <a:moveTo>
                            <a:pt x="-1" y="1228"/>
                          </a:moveTo>
                          <a:cubicBezTo>
                            <a:pt x="2306" y="415"/>
                            <a:pt x="4734" y="-1"/>
                            <a:pt x="7181" y="0"/>
                          </a:cubicBezTo>
                          <a:cubicBezTo>
                            <a:pt x="19110" y="0"/>
                            <a:pt x="28781" y="9670"/>
                            <a:pt x="28781" y="21600"/>
                          </a:cubicBezTo>
                          <a:cubicBezTo>
                            <a:pt x="28781" y="22984"/>
                            <a:pt x="28647" y="24365"/>
                            <a:pt x="28383" y="25723"/>
                          </a:cubicBezTo>
                        </a:path>
                        <a:path w="28781" h="25724" stroke="0" extrusionOk="0">
                          <a:moveTo>
                            <a:pt x="-1" y="1228"/>
                          </a:moveTo>
                          <a:cubicBezTo>
                            <a:pt x="2306" y="415"/>
                            <a:pt x="4734" y="-1"/>
                            <a:pt x="7181" y="0"/>
                          </a:cubicBezTo>
                          <a:cubicBezTo>
                            <a:pt x="19110" y="0"/>
                            <a:pt x="28781" y="9670"/>
                            <a:pt x="28781" y="21600"/>
                          </a:cubicBezTo>
                          <a:cubicBezTo>
                            <a:pt x="28781" y="22984"/>
                            <a:pt x="28647" y="24365"/>
                            <a:pt x="28383" y="25723"/>
                          </a:cubicBezTo>
                          <a:lnTo>
                            <a:pt x="7181" y="21600"/>
                          </a:lnTo>
                          <a:close/>
                        </a:path>
                      </a:pathLst>
                    </a:custGeom>
                    <a:noFill/>
                    <a:ln w="25400">
                      <a:solidFill>
                        <a:schemeClr val="tx1"/>
                      </a:solidFill>
                      <a:round/>
                      <a:headEnd/>
                      <a:tailEnd type="triangle" w="med" len="med"/>
                    </a:ln>
                    <a:effectLst/>
                  </p:spPr>
                  <p:txBody>
                    <a:bodyPr anchor="ctr">
                      <a:spAutoFit/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6" name="Arc 140"/>
                    <p:cNvSpPr>
                      <a:spLocks/>
                    </p:cNvSpPr>
                    <p:nvPr/>
                  </p:nvSpPr>
                  <p:spPr bwMode="auto">
                    <a:xfrm flipH="1" flipV="1">
                      <a:off x="2638" y="1017"/>
                      <a:ext cx="307" cy="591"/>
                    </a:xfrm>
                    <a:custGeom>
                      <a:avLst/>
                      <a:gdLst>
                        <a:gd name="G0" fmla="+- 7181 0 0"/>
                        <a:gd name="G1" fmla="+- 21600 0 0"/>
                        <a:gd name="G2" fmla="+- 21600 0 0"/>
                        <a:gd name="T0" fmla="*/ 0 w 28781"/>
                        <a:gd name="T1" fmla="*/ 1229 h 25724"/>
                        <a:gd name="T2" fmla="*/ 28384 w 28781"/>
                        <a:gd name="T3" fmla="*/ 25724 h 25724"/>
                        <a:gd name="T4" fmla="*/ 7181 w 28781"/>
                        <a:gd name="T5" fmla="*/ 21600 h 2572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8781" h="25724" fill="none" extrusionOk="0">
                          <a:moveTo>
                            <a:pt x="-1" y="1228"/>
                          </a:moveTo>
                          <a:cubicBezTo>
                            <a:pt x="2306" y="415"/>
                            <a:pt x="4734" y="-1"/>
                            <a:pt x="7181" y="0"/>
                          </a:cubicBezTo>
                          <a:cubicBezTo>
                            <a:pt x="19110" y="0"/>
                            <a:pt x="28781" y="9670"/>
                            <a:pt x="28781" y="21600"/>
                          </a:cubicBezTo>
                          <a:cubicBezTo>
                            <a:pt x="28781" y="22984"/>
                            <a:pt x="28647" y="24365"/>
                            <a:pt x="28383" y="25723"/>
                          </a:cubicBezTo>
                        </a:path>
                        <a:path w="28781" h="25724" stroke="0" extrusionOk="0">
                          <a:moveTo>
                            <a:pt x="-1" y="1228"/>
                          </a:moveTo>
                          <a:cubicBezTo>
                            <a:pt x="2306" y="415"/>
                            <a:pt x="4734" y="-1"/>
                            <a:pt x="7181" y="0"/>
                          </a:cubicBezTo>
                          <a:cubicBezTo>
                            <a:pt x="19110" y="0"/>
                            <a:pt x="28781" y="9670"/>
                            <a:pt x="28781" y="21600"/>
                          </a:cubicBezTo>
                          <a:cubicBezTo>
                            <a:pt x="28781" y="22984"/>
                            <a:pt x="28647" y="24365"/>
                            <a:pt x="28383" y="25723"/>
                          </a:cubicBezTo>
                          <a:lnTo>
                            <a:pt x="7181" y="21600"/>
                          </a:lnTo>
                          <a:close/>
                        </a:path>
                      </a:pathLst>
                    </a:custGeom>
                    <a:noFill/>
                    <a:ln w="25400">
                      <a:solidFill>
                        <a:schemeClr val="tx1"/>
                      </a:solidFill>
                      <a:round/>
                      <a:headEnd/>
                      <a:tailEnd type="triangle" w="med" len="med"/>
                    </a:ln>
                    <a:effectLst/>
                  </p:spPr>
                  <p:txBody>
                    <a:bodyPr anchor="ctr">
                      <a:spAutoFit/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9" name="Group 148"/>
                  <p:cNvGrpSpPr>
                    <a:grpSpLocks/>
                  </p:cNvGrpSpPr>
                  <p:nvPr/>
                </p:nvGrpSpPr>
                <p:grpSpPr bwMode="auto">
                  <a:xfrm>
                    <a:off x="5051425" y="2720975"/>
                    <a:ext cx="1633538" cy="2678113"/>
                    <a:chOff x="3182" y="1714"/>
                    <a:chExt cx="1029" cy="1687"/>
                  </a:xfrm>
                </p:grpSpPr>
                <p:sp>
                  <p:nvSpPr>
                    <p:cNvPr id="43" name="Line 141"/>
                    <p:cNvSpPr>
                      <a:spLocks noChangeShapeType="1"/>
                    </p:cNvSpPr>
                    <p:nvPr/>
                  </p:nvSpPr>
                  <p:spPr bwMode="auto">
                    <a:xfrm flipH="1" flipV="1">
                      <a:off x="3182" y="1719"/>
                      <a:ext cx="951" cy="1682"/>
                    </a:xfrm>
                    <a:prstGeom prst="line">
                      <a:avLst/>
                    </a:prstGeom>
                    <a:noFill/>
                    <a:ln w="76200">
                      <a:solidFill>
                        <a:srgbClr val="FFFF00"/>
                      </a:solidFill>
                      <a:round/>
                      <a:headEnd/>
                      <a:tailEnd type="triangle" w="med" len="med"/>
                    </a:ln>
                    <a:effectLst/>
                  </p:spPr>
                  <p:txBody>
                    <a:bodyPr>
                      <a:spAutoFit/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4" name="Line 142"/>
                    <p:cNvSpPr>
                      <a:spLocks noChangeShapeType="1"/>
                    </p:cNvSpPr>
                    <p:nvPr/>
                  </p:nvSpPr>
                  <p:spPr bwMode="auto">
                    <a:xfrm flipH="1" flipV="1">
                      <a:off x="3927" y="1714"/>
                      <a:ext cx="284" cy="1618"/>
                    </a:xfrm>
                    <a:prstGeom prst="line">
                      <a:avLst/>
                    </a:prstGeom>
                    <a:noFill/>
                    <a:ln w="76200">
                      <a:solidFill>
                        <a:srgbClr val="FFFF00"/>
                      </a:solidFill>
                      <a:round/>
                      <a:headEnd/>
                      <a:tailEnd type="triangle" w="med" len="med"/>
                    </a:ln>
                    <a:effectLst/>
                  </p:spPr>
                  <p:txBody>
                    <a:bodyPr>
                      <a:spAutoFit/>
                    </a:bodyPr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40" name="Text Box 14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0025" y="146050"/>
                    <a:ext cx="3382963" cy="1187450"/>
                  </a:xfrm>
                  <a:prstGeom prst="rect">
                    <a:avLst/>
                  </a:prstGeom>
                  <a:noFill/>
                  <a:ln w="9525" algn="ctr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l"/>
                    <a:r>
                      <a:rPr lang="en-US" sz="2400" b="1"/>
                      <a:t>Observation Phase</a:t>
                    </a:r>
                    <a:r>
                      <a:rPr lang="en-US" sz="2400"/>
                      <a:t>           20-min sessions       Ten days</a:t>
                    </a:r>
                  </a:p>
                </p:txBody>
              </p:sp>
              <p:sp>
                <p:nvSpPr>
                  <p:cNvPr id="41" name="Line 151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7170738" y="6342063"/>
                    <a:ext cx="884237" cy="13176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endParaRPr lang="en-US"/>
                  </a:p>
                </p:txBody>
              </p:sp>
              <p:pic>
                <p:nvPicPr>
                  <p:cNvPr id="42" name="Picture 152" descr="IMG_1151"/>
                  <p:cNvPicPr>
                    <a:picLocks noChangeAspect="1" noChangeArrowheads="1"/>
                  </p:cNvPicPr>
                  <p:nvPr/>
                </p:nvPicPr>
                <p:blipFill>
                  <a:blip r:embed="rId15" cstate="print"/>
                  <a:srcRect/>
                  <a:stretch>
                    <a:fillRect/>
                  </a:stretch>
                </p:blipFill>
                <p:spPr bwMode="auto">
                  <a:xfrm>
                    <a:off x="0" y="0"/>
                    <a:ext cx="3351213" cy="2511425"/>
                  </a:xfrm>
                  <a:prstGeom prst="rect">
                    <a:avLst/>
                  </a:prstGeom>
                  <a:noFill/>
                  <a:ln w="317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</p:pic>
            </p:grpSp>
          </p:grpSp>
        </p:grpSp>
      </p:grpSp>
      <p:graphicFrame>
        <p:nvGraphicFramePr>
          <p:cNvPr id="189" name="Chart 188"/>
          <p:cNvGraphicFramePr/>
          <p:nvPr/>
        </p:nvGraphicFramePr>
        <p:xfrm>
          <a:off x="21412200" y="23774400"/>
          <a:ext cx="10896600" cy="723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6"/>
          </a:graphicData>
        </a:graphic>
      </p:graphicFrame>
      <p:sp>
        <p:nvSpPr>
          <p:cNvPr id="191" name="Rectangle 190"/>
          <p:cNvSpPr>
            <a:spLocks noChangeArrowheads="1"/>
          </p:cNvSpPr>
          <p:nvPr/>
        </p:nvSpPr>
        <p:spPr bwMode="auto">
          <a:xfrm>
            <a:off x="1066800" y="18843384"/>
            <a:ext cx="9601200" cy="1197216"/>
          </a:xfrm>
          <a:prstGeom prst="rect">
            <a:avLst/>
          </a:prstGeom>
          <a:gradFill rotWithShape="0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647700" h="647700"/>
          </a:sp3d>
        </p:spPr>
        <p:txBody>
          <a:bodyPr lIns="205740" tIns="102870" rIns="205740" bIns="102870" anchor="ctr"/>
          <a:lstStyle/>
          <a:p>
            <a:pPr algn="ctr" defTabSz="4703763">
              <a:lnSpc>
                <a:spcPct val="90000"/>
              </a:lnSpc>
            </a:pPr>
            <a:r>
              <a:rPr lang="en-US" sz="5400" dirty="0" smtClean="0"/>
              <a:t>Method</a:t>
            </a:r>
            <a:endParaRPr lang="en-US" sz="5400" i="1" dirty="0"/>
          </a:p>
        </p:txBody>
      </p:sp>
      <p:sp>
        <p:nvSpPr>
          <p:cNvPr id="192" name="Rectangle 191"/>
          <p:cNvSpPr>
            <a:spLocks noChangeArrowheads="1"/>
          </p:cNvSpPr>
          <p:nvPr/>
        </p:nvSpPr>
        <p:spPr bwMode="auto">
          <a:xfrm>
            <a:off x="11582400" y="5127384"/>
            <a:ext cx="9601200" cy="1197216"/>
          </a:xfrm>
          <a:prstGeom prst="rect">
            <a:avLst/>
          </a:prstGeom>
          <a:gradFill rotWithShape="0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647700" h="647700"/>
          </a:sp3d>
        </p:spPr>
        <p:txBody>
          <a:bodyPr lIns="205740" tIns="102870" rIns="205740" bIns="102870" anchor="ctr"/>
          <a:lstStyle/>
          <a:p>
            <a:pPr algn="ctr" defTabSz="4703763">
              <a:lnSpc>
                <a:spcPct val="90000"/>
              </a:lnSpc>
            </a:pPr>
            <a:r>
              <a:rPr lang="en-US" sz="5400" dirty="0" smtClean="0"/>
              <a:t>Results</a:t>
            </a:r>
            <a:endParaRPr lang="en-US" sz="5400" i="1" dirty="0"/>
          </a:p>
        </p:txBody>
      </p:sp>
      <p:sp>
        <p:nvSpPr>
          <p:cNvPr id="193" name="Rectangle 192"/>
          <p:cNvSpPr>
            <a:spLocks noChangeArrowheads="1"/>
          </p:cNvSpPr>
          <p:nvPr/>
        </p:nvSpPr>
        <p:spPr bwMode="auto">
          <a:xfrm>
            <a:off x="21869400" y="5127384"/>
            <a:ext cx="9601200" cy="1197216"/>
          </a:xfrm>
          <a:prstGeom prst="rect">
            <a:avLst/>
          </a:prstGeom>
          <a:gradFill rotWithShape="0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647700" h="647700"/>
          </a:sp3d>
        </p:spPr>
        <p:txBody>
          <a:bodyPr lIns="205740" tIns="102870" rIns="205740" bIns="102870" anchor="ctr"/>
          <a:lstStyle/>
          <a:p>
            <a:pPr algn="ctr" defTabSz="4703763">
              <a:lnSpc>
                <a:spcPct val="90000"/>
              </a:lnSpc>
            </a:pPr>
            <a:r>
              <a:rPr lang="en-US" sz="5400" dirty="0"/>
              <a:t>C</a:t>
            </a:r>
            <a:r>
              <a:rPr lang="en-US" sz="5400" dirty="0" smtClean="0"/>
              <a:t>onclusions</a:t>
            </a:r>
            <a:endParaRPr lang="en-US" sz="5400" i="1" dirty="0"/>
          </a:p>
        </p:txBody>
      </p:sp>
      <p:sp>
        <p:nvSpPr>
          <p:cNvPr id="194" name="Rectangle 193"/>
          <p:cNvSpPr>
            <a:spLocks noChangeArrowheads="1"/>
          </p:cNvSpPr>
          <p:nvPr/>
        </p:nvSpPr>
        <p:spPr bwMode="auto">
          <a:xfrm>
            <a:off x="22098000" y="31416384"/>
            <a:ext cx="9601200" cy="1197216"/>
          </a:xfrm>
          <a:prstGeom prst="rect">
            <a:avLst/>
          </a:prstGeom>
          <a:gradFill rotWithShape="0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647700" h="647700"/>
          </a:sp3d>
        </p:spPr>
        <p:txBody>
          <a:bodyPr lIns="205740" tIns="102870" rIns="205740" bIns="102870" anchor="ctr"/>
          <a:lstStyle/>
          <a:p>
            <a:pPr algn="ctr" defTabSz="4703763">
              <a:lnSpc>
                <a:spcPct val="90000"/>
              </a:lnSpc>
            </a:pPr>
            <a:r>
              <a:rPr lang="en-US" sz="5400" dirty="0" smtClean="0"/>
              <a:t>References</a:t>
            </a:r>
          </a:p>
        </p:txBody>
      </p:sp>
      <p:sp>
        <p:nvSpPr>
          <p:cNvPr id="195" name="TextBox 194"/>
          <p:cNvSpPr txBox="1"/>
          <p:nvPr/>
        </p:nvSpPr>
        <p:spPr>
          <a:xfrm>
            <a:off x="22174200" y="32742187"/>
            <a:ext cx="96774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aseline="30000" dirty="0" smtClean="0"/>
              <a:t>1</a:t>
            </a:r>
            <a:r>
              <a:rPr lang="en-US" sz="1400" dirty="0" smtClean="0"/>
              <a:t>Whiten, A., </a:t>
            </a:r>
            <a:r>
              <a:rPr lang="en-US" sz="1400" dirty="0" err="1" smtClean="0"/>
              <a:t>Goodall</a:t>
            </a:r>
            <a:r>
              <a:rPr lang="en-US" sz="1400" dirty="0" smtClean="0"/>
              <a:t>, J., McGrew, W. C., Nishida, T., Reynolds, V., Sugiyama, Y., et al. (1999). Cultures in chimpanzees. </a:t>
            </a:r>
            <a:r>
              <a:rPr lang="en-US" sz="1400" i="1" dirty="0" smtClean="0"/>
              <a:t>Nature, 399, 682-685.</a:t>
            </a:r>
          </a:p>
          <a:p>
            <a:r>
              <a:rPr lang="en-US" sz="1400" baseline="30000" dirty="0" smtClean="0"/>
              <a:t>2</a:t>
            </a:r>
            <a:r>
              <a:rPr lang="en-US" sz="1400" dirty="0" smtClean="0"/>
              <a:t>Bonnie, K. E., Horner, V., Whiten, A. &amp; de Waal, F.B.M. (2007). Spread of arbitrary conventions among chimpanzees: a controlled experiment. </a:t>
            </a:r>
            <a:r>
              <a:rPr lang="en-US" sz="1400" i="1" dirty="0" smtClean="0"/>
              <a:t>Proc. Royal Soc.</a:t>
            </a:r>
            <a:r>
              <a:rPr lang="en-US" sz="1400" dirty="0" smtClean="0"/>
              <a:t> B, 274: 367-372.</a:t>
            </a:r>
          </a:p>
          <a:p>
            <a:r>
              <a:rPr lang="en-US" sz="1400" baseline="30000" dirty="0" smtClean="0"/>
              <a:t>3</a:t>
            </a:r>
            <a:r>
              <a:rPr lang="en-US" sz="1400" dirty="0" smtClean="0"/>
              <a:t>Horner, V., Whiten, A., Flynn, E. &amp; de Waal, F. B. M. (2006). Faithful copying of foraging techniques along cultural transmission chains by chimpanzees and children. Proc. Nat. Acad. Sci. 103: 13878-13883.</a:t>
            </a:r>
          </a:p>
          <a:p>
            <a:r>
              <a:rPr lang="en-US" sz="1400" baseline="30000" dirty="0" smtClean="0"/>
              <a:t>4</a:t>
            </a:r>
            <a:r>
              <a:rPr lang="en-US" sz="1400" dirty="0" smtClean="0"/>
              <a:t>Biro, D., Inoue-Nakamura, N., </a:t>
            </a:r>
            <a:r>
              <a:rPr lang="en-US" sz="1400" dirty="0" err="1" smtClean="0"/>
              <a:t>Tonooka</a:t>
            </a:r>
            <a:r>
              <a:rPr lang="en-US" sz="1400" dirty="0" smtClean="0"/>
              <a:t>, R., </a:t>
            </a:r>
            <a:r>
              <a:rPr lang="en-US" sz="1400" dirty="0" err="1" smtClean="0"/>
              <a:t>Yamakoshi</a:t>
            </a:r>
            <a:r>
              <a:rPr lang="en-US" sz="1400" dirty="0" smtClean="0"/>
              <a:t>, G., Sousa, C., &amp; Matsuzawa, T. (2003). Cultural innovation and transmission of tool use in wild chimpanzees: Evidence from field experiments. </a:t>
            </a:r>
            <a:r>
              <a:rPr lang="en-US" sz="1400" i="1" dirty="0" smtClean="0"/>
              <a:t>Animal Cognition, 6, 213-223.</a:t>
            </a:r>
          </a:p>
          <a:p>
            <a:r>
              <a:rPr lang="en-US" sz="1400" baseline="30000" dirty="0" smtClean="0"/>
              <a:t>5</a:t>
            </a:r>
            <a:r>
              <a:rPr lang="en-US" sz="1400" dirty="0" smtClean="0"/>
              <a:t>Lonsdorf, E. V., </a:t>
            </a:r>
            <a:r>
              <a:rPr lang="en-US" sz="1400" dirty="0" err="1" smtClean="0"/>
              <a:t>Eberly</a:t>
            </a:r>
            <a:r>
              <a:rPr lang="en-US" sz="1400" dirty="0" smtClean="0"/>
              <a:t>, L. E., &amp; Pusey, A. E. (2004). Sex differences in learning in chimpanzees. </a:t>
            </a:r>
            <a:r>
              <a:rPr lang="en-US" sz="1400" i="1" dirty="0" smtClean="0"/>
              <a:t>Nature, 428, 715-716.</a:t>
            </a:r>
          </a:p>
          <a:p>
            <a:r>
              <a:rPr lang="en-US" sz="1400" baseline="30000" dirty="0" smtClean="0"/>
              <a:t>6</a:t>
            </a:r>
            <a:r>
              <a:rPr lang="en-US" sz="1400" dirty="0" smtClean="0"/>
              <a:t>Ottoni, E. B., de </a:t>
            </a:r>
            <a:r>
              <a:rPr lang="en-US" sz="1400" dirty="0" err="1" smtClean="0"/>
              <a:t>Resende</a:t>
            </a:r>
            <a:r>
              <a:rPr lang="en-US" sz="1400" dirty="0" smtClean="0"/>
              <a:t>, B. D., &amp; </a:t>
            </a:r>
            <a:r>
              <a:rPr lang="en-US" sz="1400" dirty="0" err="1" smtClean="0"/>
              <a:t>Izar</a:t>
            </a:r>
            <a:r>
              <a:rPr lang="en-US" sz="1400" dirty="0" smtClean="0"/>
              <a:t>, P. (2005). Watching the best nutcrackers: What capuchin monkeys (</a:t>
            </a:r>
            <a:r>
              <a:rPr lang="en-US" sz="1400" i="1" dirty="0" err="1" smtClean="0"/>
              <a:t>Cebus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apella</a:t>
            </a:r>
            <a:r>
              <a:rPr lang="en-US" sz="1400" i="1" dirty="0" smtClean="0"/>
              <a:t>) know about others' tool-using skills. Animal Cognition, 24, 215-219.</a:t>
            </a:r>
            <a:endParaRPr lang="en-US" sz="1400" baseline="30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5715000" y="2514600"/>
            <a:ext cx="1066800" cy="1330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8750"/>
            <a:bevelB w="158750"/>
          </a:sp3d>
        </p:spPr>
      </p:pic>
      <p:pic>
        <p:nvPicPr>
          <p:cNvPr id="1028" name="Picture 4" descr="C:\Documents and Settings\Darby\Desktop\gsu_logo.png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25984200" y="2514600"/>
            <a:ext cx="1392702" cy="13716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58750"/>
            <a:bevelB w="158750"/>
          </a:sp3d>
        </p:spPr>
      </p:pic>
      <p:sp>
        <p:nvSpPr>
          <p:cNvPr id="199" name="Rectangle 198"/>
          <p:cNvSpPr>
            <a:spLocks noChangeArrowheads="1"/>
          </p:cNvSpPr>
          <p:nvPr/>
        </p:nvSpPr>
        <p:spPr bwMode="auto">
          <a:xfrm>
            <a:off x="11506200" y="17678400"/>
            <a:ext cx="9601200" cy="1197216"/>
          </a:xfrm>
          <a:prstGeom prst="rect">
            <a:avLst/>
          </a:prstGeom>
          <a:gradFill rotWithShape="0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647700" h="647700"/>
          </a:sp3d>
        </p:spPr>
        <p:txBody>
          <a:bodyPr lIns="205740" tIns="102870" rIns="205740" bIns="102870" anchor="ctr"/>
          <a:lstStyle/>
          <a:p>
            <a:pPr algn="ctr" defTabSz="4703763">
              <a:lnSpc>
                <a:spcPct val="90000"/>
              </a:lnSpc>
            </a:pPr>
            <a:r>
              <a:rPr lang="en-US" sz="5400" dirty="0" smtClean="0"/>
              <a:t>Figure 1</a:t>
            </a:r>
            <a:endParaRPr lang="en-US" sz="5400" i="1" dirty="0"/>
          </a:p>
        </p:txBody>
      </p:sp>
      <p:sp>
        <p:nvSpPr>
          <p:cNvPr id="200" name="Rectangle 199"/>
          <p:cNvSpPr>
            <a:spLocks noChangeArrowheads="1"/>
          </p:cNvSpPr>
          <p:nvPr/>
        </p:nvSpPr>
        <p:spPr bwMode="auto">
          <a:xfrm>
            <a:off x="22250400" y="22479000"/>
            <a:ext cx="9601200" cy="1197216"/>
          </a:xfrm>
          <a:prstGeom prst="rect">
            <a:avLst/>
          </a:prstGeom>
          <a:gradFill rotWithShape="0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647700" h="647700"/>
          </a:sp3d>
        </p:spPr>
        <p:txBody>
          <a:bodyPr lIns="205740" tIns="102870" rIns="205740" bIns="102870" anchor="ctr"/>
          <a:lstStyle/>
          <a:p>
            <a:pPr algn="ctr" defTabSz="4703763">
              <a:lnSpc>
                <a:spcPct val="90000"/>
              </a:lnSpc>
            </a:pPr>
            <a:r>
              <a:rPr lang="en-US" sz="5400" dirty="0" smtClean="0"/>
              <a:t>Figure 2</a:t>
            </a:r>
            <a:endParaRPr lang="en-US" sz="5400" i="1" dirty="0"/>
          </a:p>
        </p:txBody>
      </p:sp>
      <p:sp>
        <p:nvSpPr>
          <p:cNvPr id="201" name="Rectangle 200"/>
          <p:cNvSpPr>
            <a:spLocks noChangeArrowheads="1"/>
          </p:cNvSpPr>
          <p:nvPr/>
        </p:nvSpPr>
        <p:spPr bwMode="auto">
          <a:xfrm>
            <a:off x="22174200" y="14630400"/>
            <a:ext cx="9601200" cy="1197216"/>
          </a:xfrm>
          <a:prstGeom prst="rect">
            <a:avLst/>
          </a:prstGeom>
          <a:gradFill rotWithShape="0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647700" h="647700"/>
          </a:sp3d>
        </p:spPr>
        <p:txBody>
          <a:bodyPr lIns="205740" tIns="102870" rIns="205740" bIns="102870" anchor="ctr"/>
          <a:lstStyle/>
          <a:p>
            <a:pPr algn="ctr" defTabSz="4703763">
              <a:lnSpc>
                <a:spcPct val="90000"/>
              </a:lnSpc>
            </a:pPr>
            <a:r>
              <a:rPr lang="en-US" sz="5400" dirty="0" smtClean="0"/>
              <a:t>Table 1</a:t>
            </a:r>
            <a:endParaRPr lang="en-US" sz="5400" i="1" dirty="0"/>
          </a:p>
        </p:txBody>
      </p:sp>
      <p:graphicFrame>
        <p:nvGraphicFramePr>
          <p:cNvPr id="110" name="Table 109"/>
          <p:cNvGraphicFramePr>
            <a:graphicFrameLocks noGrp="1"/>
          </p:cNvGraphicFramePr>
          <p:nvPr/>
        </p:nvGraphicFramePr>
        <p:xfrm>
          <a:off x="22783800" y="16459200"/>
          <a:ext cx="8382001" cy="5019818"/>
        </p:xfrm>
        <a:graphic>
          <a:graphicData uri="http://schemas.openxmlformats.org/drawingml/2006/table">
            <a:tbl>
              <a:tblPr/>
              <a:tblGrid>
                <a:gridCol w="3127612"/>
                <a:gridCol w="1501254"/>
                <a:gridCol w="1501254"/>
                <a:gridCol w="2251881"/>
              </a:tblGrid>
              <a:tr h="422228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latin typeface="Arial Bold"/>
                        </a:rPr>
                        <a:t>Paired Samples Test</a:t>
                      </a:r>
                    </a:p>
                  </a:txBody>
                  <a:tcPr marL="23457" marR="23457" marT="234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56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latin typeface="Arial Bold"/>
                        </a:rPr>
                        <a:t> </a:t>
                      </a:r>
                    </a:p>
                  </a:txBody>
                  <a:tcPr marL="23457" marR="23457" marT="23457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500" b="0" i="0" u="none" strike="noStrike">
                          <a:latin typeface="Arial"/>
                        </a:rPr>
                        <a:t>t</a:t>
                      </a:r>
                    </a:p>
                  </a:txBody>
                  <a:tcPr marL="23457" marR="23457" marT="23457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500" b="0" i="0" u="none" strike="noStrike">
                          <a:latin typeface="Arial"/>
                        </a:rPr>
                        <a:t>df</a:t>
                      </a:r>
                    </a:p>
                  </a:txBody>
                  <a:tcPr marL="23457" marR="23457" marT="23457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500" b="0" i="0" u="none" strike="noStrike">
                          <a:latin typeface="Arial"/>
                        </a:rPr>
                        <a:t>Sig. (2-tailed)</a:t>
                      </a:r>
                    </a:p>
                  </a:txBody>
                  <a:tcPr marL="23457" marR="23457" marT="23457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0627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Close Observations High- vs. Low-Rank</a:t>
                      </a:r>
                    </a:p>
                  </a:txBody>
                  <a:tcPr marL="23457" marR="23457" marT="23457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-1.260</a:t>
                      </a:r>
                    </a:p>
                  </a:txBody>
                  <a:tcPr marL="23457" marR="23457" marT="2345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23457" marR="23457" marT="2345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.239</a:t>
                      </a:r>
                    </a:p>
                  </a:txBody>
                  <a:tcPr marL="23457" marR="23457" marT="2345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0627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Distant Observations High- vs. Low-Rank</a:t>
                      </a:r>
                    </a:p>
                  </a:txBody>
                  <a:tcPr marL="23457" marR="23457" marT="23457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1.392</a:t>
                      </a:r>
                    </a:p>
                  </a:txBody>
                  <a:tcPr marL="23457" marR="23457" marT="2345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23457" marR="23457" marT="2345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.197</a:t>
                      </a:r>
                    </a:p>
                  </a:txBody>
                  <a:tcPr marL="23457" marR="23457" marT="2345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0627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 Observations High- vs. Low-Rank</a:t>
                      </a:r>
                    </a:p>
                  </a:txBody>
                  <a:tcPr marL="23457" marR="23457" marT="23457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.300</a:t>
                      </a:r>
                    </a:p>
                  </a:txBody>
                  <a:tcPr marL="23457" marR="23457" marT="2345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23457" marR="23457" marT="2345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.771</a:t>
                      </a:r>
                    </a:p>
                  </a:txBody>
                  <a:tcPr marL="23457" marR="23457" marT="2345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0627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Observer Deposits High- vs. Low-Rank</a:t>
                      </a:r>
                    </a:p>
                  </a:txBody>
                  <a:tcPr marL="23457" marR="23457" marT="23457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3.172</a:t>
                      </a:r>
                    </a:p>
                  </a:txBody>
                  <a:tcPr marL="23457" marR="23457" marT="2345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23457" marR="23457" marT="2345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.011</a:t>
                      </a:r>
                    </a:p>
                  </a:txBody>
                  <a:tcPr marL="23457" marR="23457" marT="2345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9397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Observer Deposits in High-Rank Apparatus Close vs. Distant</a:t>
                      </a:r>
                    </a:p>
                  </a:txBody>
                  <a:tcPr marL="23457" marR="23457" marT="23457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-2.248</a:t>
                      </a:r>
                    </a:p>
                  </a:txBody>
                  <a:tcPr marL="23457" marR="23457" marT="2345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23457" marR="23457" marT="2345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.051</a:t>
                      </a:r>
                    </a:p>
                  </a:txBody>
                  <a:tcPr marL="23457" marR="23457" marT="2345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174" name="Group 173"/>
          <p:cNvGrpSpPr/>
          <p:nvPr/>
        </p:nvGrpSpPr>
        <p:grpSpPr>
          <a:xfrm>
            <a:off x="12115800" y="19507200"/>
            <a:ext cx="9296406" cy="5410200"/>
            <a:chOff x="11506200" y="18897600"/>
            <a:chExt cx="9296406" cy="5410200"/>
          </a:xfrm>
        </p:grpSpPr>
        <p:sp>
          <p:nvSpPr>
            <p:cNvPr id="173" name="Rectangle 172"/>
            <p:cNvSpPr/>
            <p:nvPr/>
          </p:nvSpPr>
          <p:spPr>
            <a:xfrm>
              <a:off x="11506200" y="18897600"/>
              <a:ext cx="8382000" cy="54102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1" name="Group 110"/>
            <p:cNvGrpSpPr/>
            <p:nvPr/>
          </p:nvGrpSpPr>
          <p:grpSpPr>
            <a:xfrm>
              <a:off x="12368213" y="19126200"/>
              <a:ext cx="8434393" cy="4994275"/>
              <a:chOff x="1120776" y="1019175"/>
              <a:chExt cx="8434393" cy="4994275"/>
            </a:xfrm>
          </p:grpSpPr>
          <p:grpSp>
            <p:nvGrpSpPr>
              <p:cNvPr id="114" name="Group 64"/>
              <p:cNvGrpSpPr>
                <a:grpSpLocks/>
              </p:cNvGrpSpPr>
              <p:nvPr/>
            </p:nvGrpSpPr>
            <p:grpSpPr bwMode="auto">
              <a:xfrm>
                <a:off x="1120776" y="1019175"/>
                <a:ext cx="2795590" cy="1703388"/>
                <a:chOff x="642" y="426"/>
                <a:chExt cx="1761" cy="1073"/>
              </a:xfrm>
            </p:grpSpPr>
            <p:grpSp>
              <p:nvGrpSpPr>
                <p:cNvPr id="154" name="Group 13"/>
                <p:cNvGrpSpPr>
                  <a:grpSpLocks/>
                </p:cNvGrpSpPr>
                <p:nvPr/>
              </p:nvGrpSpPr>
              <p:grpSpPr bwMode="auto">
                <a:xfrm>
                  <a:off x="642" y="426"/>
                  <a:ext cx="1761" cy="1073"/>
                  <a:chOff x="1255" y="887"/>
                  <a:chExt cx="1761" cy="1073"/>
                </a:xfrm>
              </p:grpSpPr>
              <p:pic>
                <p:nvPicPr>
                  <p:cNvPr id="170" name="Picture 14" descr="Georgia"/>
                  <p:cNvPicPr>
                    <a:picLocks noChangeAspect="1" noChangeArrowheads="1"/>
                  </p:cNvPicPr>
                  <p:nvPr/>
                </p:nvPicPr>
                <p:blipFill>
                  <a:blip r:embed="rId19"/>
                  <a:srcRect/>
                  <a:stretch>
                    <a:fillRect/>
                  </a:stretch>
                </p:blipFill>
                <p:spPr bwMode="auto">
                  <a:xfrm>
                    <a:off x="1255" y="887"/>
                    <a:ext cx="800" cy="812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</p:pic>
              <p:sp>
                <p:nvSpPr>
                  <p:cNvPr id="171" name="Text Box 1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24" y="1672"/>
                    <a:ext cx="1592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r>
                      <a:rPr lang="en-US" sz="2400" dirty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cs typeface="Arial" pitchFamily="34" charset="0"/>
                      </a:rPr>
                      <a:t>High</a:t>
                    </a:r>
                  </a:p>
                </p:txBody>
              </p:sp>
            </p:grpSp>
            <p:grpSp>
              <p:nvGrpSpPr>
                <p:cNvPr id="155" name="Group 24"/>
                <p:cNvGrpSpPr>
                  <a:grpSpLocks/>
                </p:cNvGrpSpPr>
                <p:nvPr/>
              </p:nvGrpSpPr>
              <p:grpSpPr bwMode="auto">
                <a:xfrm>
                  <a:off x="1571" y="546"/>
                  <a:ext cx="566" cy="605"/>
                  <a:chOff x="1112" y="936"/>
                  <a:chExt cx="1318" cy="1344"/>
                </a:xfrm>
              </p:grpSpPr>
              <p:sp>
                <p:nvSpPr>
                  <p:cNvPr id="156" name="AutoShape 25"/>
                  <p:cNvSpPr>
                    <a:spLocks noChangeArrowheads="1"/>
                  </p:cNvSpPr>
                  <p:nvPr/>
                </p:nvSpPr>
                <p:spPr bwMode="auto">
                  <a:xfrm>
                    <a:off x="1144" y="1072"/>
                    <a:ext cx="848" cy="808"/>
                  </a:xfrm>
                  <a:custGeom>
                    <a:avLst/>
                    <a:gdLst>
                      <a:gd name="G0" fmla="+- 3566 0 0"/>
                      <a:gd name="G1" fmla="+- 21600 0 3566"/>
                      <a:gd name="G2" fmla="*/ 3566 1 2"/>
                      <a:gd name="G3" fmla="+- 21600 0 G2"/>
                      <a:gd name="G4" fmla="+/ 3566 21600 2"/>
                      <a:gd name="G5" fmla="+/ G1 0 2"/>
                      <a:gd name="G6" fmla="*/ 21600 21600 3566"/>
                      <a:gd name="G7" fmla="*/ G6 1 2"/>
                      <a:gd name="G8" fmla="+- 21600 0 G7"/>
                      <a:gd name="G9" fmla="*/ 21600 1 2"/>
                      <a:gd name="G10" fmla="+- 3566 0 G9"/>
                      <a:gd name="G11" fmla="?: G10 G8 0"/>
                      <a:gd name="G12" fmla="?: G10 G7 21600"/>
                      <a:gd name="T0" fmla="*/ 19817 w 21600"/>
                      <a:gd name="T1" fmla="*/ 10800 h 21600"/>
                      <a:gd name="T2" fmla="*/ 10800 w 21600"/>
                      <a:gd name="T3" fmla="*/ 21600 h 21600"/>
                      <a:gd name="T4" fmla="*/ 1783 w 21600"/>
                      <a:gd name="T5" fmla="*/ 10800 h 21600"/>
                      <a:gd name="T6" fmla="*/ 10800 w 21600"/>
                      <a:gd name="T7" fmla="*/ 0 h 21600"/>
                      <a:gd name="T8" fmla="*/ 3583 w 21600"/>
                      <a:gd name="T9" fmla="*/ 3583 h 21600"/>
                      <a:gd name="T10" fmla="*/ 18017 w 21600"/>
                      <a:gd name="T11" fmla="*/ 18017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3566" y="21600"/>
                        </a:lnTo>
                        <a:lnTo>
                          <a:pt x="18034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339966">
                          <a:gamma/>
                          <a:shade val="46275"/>
                          <a:invGamma/>
                        </a:srgbClr>
                      </a:gs>
                      <a:gs pos="50000">
                        <a:srgbClr val="339966"/>
                      </a:gs>
                      <a:gs pos="100000">
                        <a:srgbClr val="339966">
                          <a:gamma/>
                          <a:shade val="46275"/>
                          <a:invGamma/>
                        </a:srgbClr>
                      </a:gs>
                    </a:gsLst>
                    <a:lin ang="0" scaled="1"/>
                  </a:gradFill>
                  <a:ln w="9525" algn="ctr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7" name="AutoShape 2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1288" y="1880"/>
                    <a:ext cx="552" cy="400"/>
                  </a:xfrm>
                  <a:custGeom>
                    <a:avLst/>
                    <a:gdLst>
                      <a:gd name="G0" fmla="+- 3566 0 0"/>
                      <a:gd name="G1" fmla="+- 21600 0 3566"/>
                      <a:gd name="G2" fmla="*/ 3566 1 2"/>
                      <a:gd name="G3" fmla="+- 21600 0 G2"/>
                      <a:gd name="G4" fmla="+/ 3566 21600 2"/>
                      <a:gd name="G5" fmla="+/ G1 0 2"/>
                      <a:gd name="G6" fmla="*/ 21600 21600 3566"/>
                      <a:gd name="G7" fmla="*/ G6 1 2"/>
                      <a:gd name="G8" fmla="+- 21600 0 G7"/>
                      <a:gd name="G9" fmla="*/ 21600 1 2"/>
                      <a:gd name="G10" fmla="+- 3566 0 G9"/>
                      <a:gd name="G11" fmla="?: G10 G8 0"/>
                      <a:gd name="G12" fmla="?: G10 G7 21600"/>
                      <a:gd name="T0" fmla="*/ 19817 w 21600"/>
                      <a:gd name="T1" fmla="*/ 10800 h 21600"/>
                      <a:gd name="T2" fmla="*/ 10800 w 21600"/>
                      <a:gd name="T3" fmla="*/ 21600 h 21600"/>
                      <a:gd name="T4" fmla="*/ 1783 w 21600"/>
                      <a:gd name="T5" fmla="*/ 10800 h 21600"/>
                      <a:gd name="T6" fmla="*/ 10800 w 21600"/>
                      <a:gd name="T7" fmla="*/ 0 h 21600"/>
                      <a:gd name="T8" fmla="*/ 3583 w 21600"/>
                      <a:gd name="T9" fmla="*/ 3583 h 21600"/>
                      <a:gd name="T10" fmla="*/ 18017 w 21600"/>
                      <a:gd name="T11" fmla="*/ 18017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3566" y="21600"/>
                        </a:lnTo>
                        <a:lnTo>
                          <a:pt x="18034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339966">
                          <a:gamma/>
                          <a:shade val="46275"/>
                          <a:invGamma/>
                        </a:srgbClr>
                      </a:gs>
                      <a:gs pos="50000">
                        <a:srgbClr val="339966"/>
                      </a:gs>
                      <a:gs pos="100000">
                        <a:srgbClr val="339966">
                          <a:gamma/>
                          <a:shade val="46275"/>
                          <a:invGamma/>
                        </a:srgbClr>
                      </a:gs>
                    </a:gsLst>
                    <a:lin ang="0" scaled="1"/>
                  </a:gradFill>
                  <a:ln w="9525" algn="ctr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8" name="AutoShape 27"/>
                  <p:cNvSpPr>
                    <a:spLocks noChangeArrowheads="1"/>
                  </p:cNvSpPr>
                  <p:nvPr/>
                </p:nvSpPr>
                <p:spPr bwMode="auto">
                  <a:xfrm>
                    <a:off x="1112" y="936"/>
                    <a:ext cx="920" cy="288"/>
                  </a:xfrm>
                  <a:custGeom>
                    <a:avLst/>
                    <a:gdLst>
                      <a:gd name="G0" fmla="+- 532 0 0"/>
                      <a:gd name="G1" fmla="+- 11796480 0 0"/>
                      <a:gd name="G2" fmla="+- 0 0 11796480"/>
                      <a:gd name="T0" fmla="*/ 0 256 1"/>
                      <a:gd name="T1" fmla="*/ 180 256 1"/>
                      <a:gd name="G3" fmla="+- 11796480 T0 T1"/>
                      <a:gd name="T2" fmla="*/ 0 256 1"/>
                      <a:gd name="T3" fmla="*/ 90 256 1"/>
                      <a:gd name="G4" fmla="+- 11796480 T2 T3"/>
                      <a:gd name="G5" fmla="*/ G4 2 1"/>
                      <a:gd name="T4" fmla="*/ 90 256 1"/>
                      <a:gd name="T5" fmla="*/ 0 256 1"/>
                      <a:gd name="G6" fmla="+- 11796480 T4 T5"/>
                      <a:gd name="G7" fmla="*/ G6 2 1"/>
                      <a:gd name="G8" fmla="abs 11796480"/>
                      <a:gd name="T6" fmla="*/ 0 256 1"/>
                      <a:gd name="T7" fmla="*/ 90 256 1"/>
                      <a:gd name="G9" fmla="+- G8 T6 T7"/>
                      <a:gd name="G10" fmla="?: G9 G7 G5"/>
                      <a:gd name="T8" fmla="*/ 0 256 1"/>
                      <a:gd name="T9" fmla="*/ 360 256 1"/>
                      <a:gd name="G11" fmla="+- G10 T8 T9"/>
                      <a:gd name="G12" fmla="?: G10 G11 G10"/>
                      <a:gd name="T10" fmla="*/ 0 256 1"/>
                      <a:gd name="T11" fmla="*/ 360 256 1"/>
                      <a:gd name="G13" fmla="+- G12 T10 T11"/>
                      <a:gd name="G14" fmla="?: G12 G13 G12"/>
                      <a:gd name="G15" fmla="+- 0 0 G14"/>
                      <a:gd name="G16" fmla="+- 10800 0 0"/>
                      <a:gd name="G17" fmla="+- 10800 0 532"/>
                      <a:gd name="G18" fmla="*/ 532 1 2"/>
                      <a:gd name="G19" fmla="+- G18 5400 0"/>
                      <a:gd name="G20" fmla="cos G19 11796480"/>
                      <a:gd name="G21" fmla="sin G19 11796480"/>
                      <a:gd name="G22" fmla="+- G20 10800 0"/>
                      <a:gd name="G23" fmla="+- G21 10800 0"/>
                      <a:gd name="G24" fmla="+- 10800 0 G20"/>
                      <a:gd name="G25" fmla="+- 532 10800 0"/>
                      <a:gd name="G26" fmla="?: G9 G17 G25"/>
                      <a:gd name="G27" fmla="?: G9 0 21600"/>
                      <a:gd name="G28" fmla="cos 10800 11796480"/>
                      <a:gd name="G29" fmla="sin 10800 11796480"/>
                      <a:gd name="G30" fmla="sin 532 11796480"/>
                      <a:gd name="G31" fmla="+- G28 10800 0"/>
                      <a:gd name="G32" fmla="+- G29 10800 0"/>
                      <a:gd name="G33" fmla="+- G30 10800 0"/>
                      <a:gd name="G34" fmla="?: G4 0 G31"/>
                      <a:gd name="G35" fmla="?: 11796480 G34 0"/>
                      <a:gd name="G36" fmla="?: G6 G35 G31"/>
                      <a:gd name="G37" fmla="+- 21600 0 G36"/>
                      <a:gd name="G38" fmla="?: G4 0 G33"/>
                      <a:gd name="G39" fmla="?: 11796480 G38 G32"/>
                      <a:gd name="G40" fmla="?: G6 G39 0"/>
                      <a:gd name="G41" fmla="?: G4 G32 21600"/>
                      <a:gd name="G42" fmla="?: G6 G41 G33"/>
                      <a:gd name="T12" fmla="*/ 10800 w 21600"/>
                      <a:gd name="T13" fmla="*/ 0 h 21600"/>
                      <a:gd name="T14" fmla="*/ 5134 w 21600"/>
                      <a:gd name="T15" fmla="*/ 10800 h 21600"/>
                      <a:gd name="T16" fmla="*/ 10800 w 21600"/>
                      <a:gd name="T17" fmla="*/ 10268 h 21600"/>
                      <a:gd name="T18" fmla="*/ 16466 w 21600"/>
                      <a:gd name="T19" fmla="*/ 10800 h 21600"/>
                      <a:gd name="T20" fmla="*/ G36 w 21600"/>
                      <a:gd name="T21" fmla="*/ G40 h 21600"/>
                      <a:gd name="T22" fmla="*/ G37 w 21600"/>
                      <a:gd name="T23" fmla="*/ G42 h 21600"/>
                    </a:gdLst>
                    <a:ahLst/>
                    <a:cxnLst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T20" t="T21" r="T22" b="T23"/>
                    <a:pathLst>
                      <a:path w="21600" h="21600">
                        <a:moveTo>
                          <a:pt x="10268" y="10800"/>
                        </a:moveTo>
                        <a:cubicBezTo>
                          <a:pt x="10268" y="10506"/>
                          <a:pt x="10506" y="10268"/>
                          <a:pt x="10800" y="10268"/>
                        </a:cubicBezTo>
                        <a:cubicBezTo>
                          <a:pt x="11093" y="10267"/>
                          <a:pt x="11331" y="10506"/>
                          <a:pt x="11332" y="10799"/>
                        </a:cubicBezTo>
                        <a:lnTo>
                          <a:pt x="21600" y="10800"/>
                        </a:lnTo>
                        <a:cubicBezTo>
                          <a:pt x="21600" y="4835"/>
                          <a:pt x="16764" y="0"/>
                          <a:pt x="10800" y="0"/>
                        </a:cubicBezTo>
                        <a:cubicBezTo>
                          <a:pt x="4835" y="0"/>
                          <a:pt x="0" y="4835"/>
                          <a:pt x="0" y="1080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339966"/>
                      </a:gs>
                      <a:gs pos="100000">
                        <a:srgbClr val="339966">
                          <a:gamma/>
                          <a:shade val="46275"/>
                          <a:invGamma/>
                        </a:srgbClr>
                      </a:gs>
                    </a:gsLst>
                    <a:lin ang="5400000" scaled="1"/>
                  </a:gradFill>
                  <a:ln w="9525" algn="ctr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9" name="Oval 28"/>
                  <p:cNvSpPr>
                    <a:spLocks noChangeArrowheads="1"/>
                  </p:cNvSpPr>
                  <p:nvPr/>
                </p:nvSpPr>
                <p:spPr bwMode="auto">
                  <a:xfrm>
                    <a:off x="1400" y="1384"/>
                    <a:ext cx="128" cy="12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60" name="Oval 29"/>
                  <p:cNvSpPr>
                    <a:spLocks noChangeArrowheads="1"/>
                  </p:cNvSpPr>
                  <p:nvPr/>
                </p:nvSpPr>
                <p:spPr bwMode="auto">
                  <a:xfrm>
                    <a:off x="1296" y="1616"/>
                    <a:ext cx="128" cy="12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61" name="Oval 30"/>
                  <p:cNvSpPr>
                    <a:spLocks noChangeArrowheads="1"/>
                  </p:cNvSpPr>
                  <p:nvPr/>
                </p:nvSpPr>
                <p:spPr bwMode="auto">
                  <a:xfrm>
                    <a:off x="1536" y="1240"/>
                    <a:ext cx="128" cy="12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62" name="Oval 31"/>
                  <p:cNvSpPr>
                    <a:spLocks noChangeArrowheads="1"/>
                  </p:cNvSpPr>
                  <p:nvPr/>
                </p:nvSpPr>
                <p:spPr bwMode="auto">
                  <a:xfrm>
                    <a:off x="1312" y="1128"/>
                    <a:ext cx="128" cy="12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63" name="Oval 32"/>
                  <p:cNvSpPr>
                    <a:spLocks noChangeArrowheads="1"/>
                  </p:cNvSpPr>
                  <p:nvPr/>
                </p:nvSpPr>
                <p:spPr bwMode="auto">
                  <a:xfrm>
                    <a:off x="1224" y="1304"/>
                    <a:ext cx="128" cy="12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64" name="Oval 33"/>
                  <p:cNvSpPr>
                    <a:spLocks noChangeArrowheads="1"/>
                  </p:cNvSpPr>
                  <p:nvPr/>
                </p:nvSpPr>
                <p:spPr bwMode="auto">
                  <a:xfrm>
                    <a:off x="1688" y="1128"/>
                    <a:ext cx="128" cy="12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65" name="Oval 34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344"/>
                    <a:ext cx="128" cy="12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66" name="Oval 35"/>
                  <p:cNvSpPr>
                    <a:spLocks noChangeArrowheads="1"/>
                  </p:cNvSpPr>
                  <p:nvPr/>
                </p:nvSpPr>
                <p:spPr bwMode="auto">
                  <a:xfrm>
                    <a:off x="1600" y="1416"/>
                    <a:ext cx="128" cy="12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67" name="Oval 36"/>
                  <p:cNvSpPr>
                    <a:spLocks noChangeArrowheads="1"/>
                  </p:cNvSpPr>
                  <p:nvPr/>
                </p:nvSpPr>
                <p:spPr bwMode="auto">
                  <a:xfrm>
                    <a:off x="1712" y="1592"/>
                    <a:ext cx="128" cy="12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68" name="Oval 37"/>
                  <p:cNvSpPr>
                    <a:spLocks noChangeArrowheads="1"/>
                  </p:cNvSpPr>
                  <p:nvPr/>
                </p:nvSpPr>
                <p:spPr bwMode="auto">
                  <a:xfrm>
                    <a:off x="1496" y="1648"/>
                    <a:ext cx="128" cy="12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69" name="AutoShape 38"/>
                  <p:cNvSpPr>
                    <a:spLocks noChangeArrowheads="1"/>
                  </p:cNvSpPr>
                  <p:nvPr/>
                </p:nvSpPr>
                <p:spPr bwMode="auto">
                  <a:xfrm rot="4249738">
                    <a:off x="2043" y="900"/>
                    <a:ext cx="181" cy="592"/>
                  </a:xfrm>
                  <a:prstGeom prst="cube">
                    <a:avLst>
                      <a:gd name="adj" fmla="val 25000"/>
                    </a:avLst>
                  </a:prstGeom>
                  <a:gradFill rotWithShape="1">
                    <a:gsLst>
                      <a:gs pos="0">
                        <a:srgbClr val="339966">
                          <a:gamma/>
                          <a:shade val="46275"/>
                          <a:invGamma/>
                        </a:srgbClr>
                      </a:gs>
                      <a:gs pos="50000">
                        <a:srgbClr val="339966"/>
                      </a:gs>
                      <a:gs pos="100000">
                        <a:srgbClr val="339966">
                          <a:gamma/>
                          <a:shade val="46275"/>
                          <a:invGamma/>
                        </a:srgbClr>
                      </a:gs>
                    </a:gsLst>
                    <a:lin ang="0" scaled="1"/>
                  </a:gra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15" name="Group 65"/>
              <p:cNvGrpSpPr>
                <a:grpSpLocks/>
              </p:cNvGrpSpPr>
              <p:nvPr/>
            </p:nvGrpSpPr>
            <p:grpSpPr bwMode="auto">
              <a:xfrm>
                <a:off x="5830892" y="1092200"/>
                <a:ext cx="3648076" cy="1662113"/>
                <a:chOff x="3737" y="472"/>
                <a:chExt cx="2298" cy="1047"/>
              </a:xfrm>
            </p:grpSpPr>
            <p:grpSp>
              <p:nvGrpSpPr>
                <p:cNvPr id="146" name="Group 23"/>
                <p:cNvGrpSpPr>
                  <a:grpSpLocks/>
                </p:cNvGrpSpPr>
                <p:nvPr/>
              </p:nvGrpSpPr>
              <p:grpSpPr bwMode="auto">
                <a:xfrm>
                  <a:off x="4295" y="472"/>
                  <a:ext cx="1740" cy="1047"/>
                  <a:chOff x="3735" y="1216"/>
                  <a:chExt cx="1740" cy="1047"/>
                </a:xfrm>
              </p:grpSpPr>
              <p:sp>
                <p:nvSpPr>
                  <p:cNvPr id="152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83" y="1975"/>
                    <a:ext cx="1592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r>
                      <a:rPr lang="en-US" sz="2400" dirty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cs typeface="Arial" pitchFamily="34" charset="0"/>
                      </a:rPr>
                      <a:t>Low</a:t>
                    </a:r>
                  </a:p>
                </p:txBody>
              </p:sp>
              <p:pic>
                <p:nvPicPr>
                  <p:cNvPr id="153" name="Picture 18"/>
                  <p:cNvPicPr>
                    <a:picLocks noChangeAspect="1" noChangeArrowheads="1"/>
                  </p:cNvPicPr>
                  <p:nvPr/>
                </p:nvPicPr>
                <p:blipFill>
                  <a:blip r:embed="rId20" cstate="print"/>
                  <a:srcRect l="41858" r="4709" b="24219"/>
                  <a:stretch>
                    <a:fillRect/>
                  </a:stretch>
                </p:blipFill>
                <p:spPr bwMode="auto">
                  <a:xfrm>
                    <a:off x="3735" y="1216"/>
                    <a:ext cx="817" cy="776"/>
                  </a:xfrm>
                  <a:prstGeom prst="rect">
                    <a:avLst/>
                  </a:prstGeom>
                  <a:noFill/>
                  <a:ln w="3175" algn="ctr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</p:pic>
            </p:grpSp>
            <p:grpSp>
              <p:nvGrpSpPr>
                <p:cNvPr id="147" name="Group 39"/>
                <p:cNvGrpSpPr>
                  <a:grpSpLocks/>
                </p:cNvGrpSpPr>
                <p:nvPr/>
              </p:nvGrpSpPr>
              <p:grpSpPr bwMode="auto">
                <a:xfrm>
                  <a:off x="3737" y="496"/>
                  <a:ext cx="416" cy="761"/>
                  <a:chOff x="3656" y="648"/>
                  <a:chExt cx="968" cy="1688"/>
                </a:xfrm>
              </p:grpSpPr>
              <p:sp>
                <p:nvSpPr>
                  <p:cNvPr id="148" name="AutoShape 40"/>
                  <p:cNvSpPr>
                    <a:spLocks noChangeArrowheads="1"/>
                  </p:cNvSpPr>
                  <p:nvPr/>
                </p:nvSpPr>
                <p:spPr bwMode="auto">
                  <a:xfrm>
                    <a:off x="3656" y="1784"/>
                    <a:ext cx="968" cy="552"/>
                  </a:xfrm>
                  <a:prstGeom prst="cube">
                    <a:avLst>
                      <a:gd name="adj" fmla="val 23551"/>
                    </a:avLst>
                  </a:prstGeom>
                  <a:gradFill rotWithShape="1">
                    <a:gsLst>
                      <a:gs pos="0">
                        <a:srgbClr val="333333">
                          <a:alpha val="99001"/>
                        </a:srgbClr>
                      </a:gs>
                      <a:gs pos="100000">
                        <a:srgbClr val="333333">
                          <a:gamma/>
                          <a:shade val="46275"/>
                          <a:invGamma/>
                        </a:srgbClr>
                      </a:gs>
                    </a:gsLst>
                    <a:lin ang="2700000" scaled="1"/>
                  </a:gra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9" name="AutoShape 41" descr="Wide upward diagonal"/>
                  <p:cNvSpPr>
                    <a:spLocks noChangeArrowheads="1"/>
                  </p:cNvSpPr>
                  <p:nvPr/>
                </p:nvSpPr>
                <p:spPr bwMode="auto">
                  <a:xfrm>
                    <a:off x="4032" y="728"/>
                    <a:ext cx="224" cy="1144"/>
                  </a:xfrm>
                  <a:prstGeom prst="can">
                    <a:avLst>
                      <a:gd name="adj" fmla="val 39320"/>
                    </a:avLst>
                  </a:prstGeom>
                  <a:pattFill prst="wdUpDiag">
                    <a:fgClr>
                      <a:srgbClr val="000000"/>
                    </a:fgClr>
                    <a:bgClr>
                      <a:srgbClr val="FFFFFF"/>
                    </a:bgClr>
                  </a:patt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0" name="AutoShape 42"/>
                  <p:cNvSpPr>
                    <a:spLocks noChangeArrowheads="1"/>
                  </p:cNvSpPr>
                  <p:nvPr/>
                </p:nvSpPr>
                <p:spPr bwMode="auto">
                  <a:xfrm rot="-2719511">
                    <a:off x="3883" y="791"/>
                    <a:ext cx="209" cy="416"/>
                  </a:xfrm>
                  <a:prstGeom prst="can">
                    <a:avLst>
                      <a:gd name="adj" fmla="val 49761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1" name="AutoShape 43"/>
                  <p:cNvSpPr>
                    <a:spLocks noChangeArrowheads="1"/>
                  </p:cNvSpPr>
                  <p:nvPr/>
                </p:nvSpPr>
                <p:spPr bwMode="auto">
                  <a:xfrm>
                    <a:off x="4008" y="648"/>
                    <a:ext cx="272" cy="208"/>
                  </a:xfrm>
                  <a:prstGeom prst="can">
                    <a:avLst>
                      <a:gd name="adj" fmla="val 34616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16" name="Group 66"/>
              <p:cNvGrpSpPr>
                <a:grpSpLocks/>
              </p:cNvGrpSpPr>
              <p:nvPr/>
            </p:nvGrpSpPr>
            <p:grpSpPr bwMode="auto">
              <a:xfrm>
                <a:off x="1169988" y="4330700"/>
                <a:ext cx="2746375" cy="1636713"/>
                <a:chOff x="665" y="3008"/>
                <a:chExt cx="1730" cy="1031"/>
              </a:xfrm>
            </p:grpSpPr>
            <p:grpSp>
              <p:nvGrpSpPr>
                <p:cNvPr id="138" name="Group 22"/>
                <p:cNvGrpSpPr>
                  <a:grpSpLocks/>
                </p:cNvGrpSpPr>
                <p:nvPr/>
              </p:nvGrpSpPr>
              <p:grpSpPr bwMode="auto">
                <a:xfrm>
                  <a:off x="665" y="3018"/>
                  <a:ext cx="1730" cy="1021"/>
                  <a:chOff x="1345" y="3018"/>
                  <a:chExt cx="1730" cy="1021"/>
                </a:xfrm>
              </p:grpSpPr>
              <p:pic>
                <p:nvPicPr>
                  <p:cNvPr id="144" name="Picture 5" descr="ericka01"/>
                  <p:cNvPicPr>
                    <a:picLocks noChangeAspect="1" noChangeArrowheads="1"/>
                  </p:cNvPicPr>
                  <p:nvPr/>
                </p:nvPicPr>
                <p:blipFill>
                  <a:blip r:embed="rId21"/>
                  <a:srcRect/>
                  <a:stretch>
                    <a:fillRect/>
                  </a:stretch>
                </p:blipFill>
                <p:spPr bwMode="auto">
                  <a:xfrm>
                    <a:off x="1345" y="3018"/>
                    <a:ext cx="792" cy="749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</p:pic>
              <p:sp>
                <p:nvSpPr>
                  <p:cNvPr id="145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83" y="3751"/>
                    <a:ext cx="1592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r>
                      <a:rPr lang="en-US" sz="240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cs typeface="Arial" pitchFamily="34" charset="0"/>
                      </a:rPr>
                      <a:t>High</a:t>
                    </a:r>
                  </a:p>
                </p:txBody>
              </p:sp>
            </p:grpSp>
            <p:grpSp>
              <p:nvGrpSpPr>
                <p:cNvPr id="139" name="Group 44"/>
                <p:cNvGrpSpPr>
                  <a:grpSpLocks/>
                </p:cNvGrpSpPr>
                <p:nvPr/>
              </p:nvGrpSpPr>
              <p:grpSpPr bwMode="auto">
                <a:xfrm flipH="1">
                  <a:off x="1609" y="3008"/>
                  <a:ext cx="416" cy="761"/>
                  <a:chOff x="3656" y="648"/>
                  <a:chExt cx="968" cy="1688"/>
                </a:xfrm>
              </p:grpSpPr>
              <p:sp>
                <p:nvSpPr>
                  <p:cNvPr id="140" name="AutoShape 45"/>
                  <p:cNvSpPr>
                    <a:spLocks noChangeArrowheads="1"/>
                  </p:cNvSpPr>
                  <p:nvPr/>
                </p:nvSpPr>
                <p:spPr bwMode="auto">
                  <a:xfrm>
                    <a:off x="3656" y="1784"/>
                    <a:ext cx="968" cy="552"/>
                  </a:xfrm>
                  <a:prstGeom prst="cube">
                    <a:avLst>
                      <a:gd name="adj" fmla="val 23551"/>
                    </a:avLst>
                  </a:prstGeom>
                  <a:gradFill rotWithShape="1">
                    <a:gsLst>
                      <a:gs pos="0">
                        <a:srgbClr val="333333">
                          <a:alpha val="99001"/>
                        </a:srgbClr>
                      </a:gs>
                      <a:gs pos="100000">
                        <a:srgbClr val="333333">
                          <a:gamma/>
                          <a:shade val="46275"/>
                          <a:invGamma/>
                        </a:srgbClr>
                      </a:gs>
                    </a:gsLst>
                    <a:lin ang="2700000" scaled="1"/>
                  </a:gra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1" name="AutoShape 46" descr="Wide upward diagonal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4032" y="728"/>
                    <a:ext cx="224" cy="1144"/>
                  </a:xfrm>
                  <a:prstGeom prst="can">
                    <a:avLst>
                      <a:gd name="adj" fmla="val 39320"/>
                    </a:avLst>
                  </a:prstGeom>
                  <a:pattFill prst="wdUpDiag">
                    <a:fgClr>
                      <a:srgbClr val="000000"/>
                    </a:fgClr>
                    <a:bgClr>
                      <a:srgbClr val="FFFFFF"/>
                    </a:bgClr>
                  </a:patt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2" name="AutoShape 47"/>
                  <p:cNvSpPr>
                    <a:spLocks noChangeArrowheads="1"/>
                  </p:cNvSpPr>
                  <p:nvPr/>
                </p:nvSpPr>
                <p:spPr bwMode="auto">
                  <a:xfrm rot="-2719511">
                    <a:off x="3883" y="791"/>
                    <a:ext cx="209" cy="416"/>
                  </a:xfrm>
                  <a:prstGeom prst="can">
                    <a:avLst>
                      <a:gd name="adj" fmla="val 49761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3" name="AutoShape 48"/>
                  <p:cNvSpPr>
                    <a:spLocks noChangeArrowheads="1"/>
                  </p:cNvSpPr>
                  <p:nvPr/>
                </p:nvSpPr>
                <p:spPr bwMode="auto">
                  <a:xfrm>
                    <a:off x="4008" y="648"/>
                    <a:ext cx="272" cy="208"/>
                  </a:xfrm>
                  <a:prstGeom prst="can">
                    <a:avLst>
                      <a:gd name="adj" fmla="val 34616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17" name="Group 67"/>
              <p:cNvGrpSpPr>
                <a:grpSpLocks/>
              </p:cNvGrpSpPr>
              <p:nvPr/>
            </p:nvGrpSpPr>
            <p:grpSpPr bwMode="auto">
              <a:xfrm>
                <a:off x="5668967" y="4365625"/>
                <a:ext cx="3886202" cy="1647825"/>
                <a:chOff x="3627" y="3030"/>
                <a:chExt cx="2448" cy="1038"/>
              </a:xfrm>
            </p:grpSpPr>
            <p:grpSp>
              <p:nvGrpSpPr>
                <p:cNvPr id="120" name="Group 21"/>
                <p:cNvGrpSpPr>
                  <a:grpSpLocks/>
                </p:cNvGrpSpPr>
                <p:nvPr/>
              </p:nvGrpSpPr>
              <p:grpSpPr bwMode="auto">
                <a:xfrm>
                  <a:off x="4316" y="3030"/>
                  <a:ext cx="1759" cy="1038"/>
                  <a:chOff x="3740" y="3030"/>
                  <a:chExt cx="1759" cy="1038"/>
                </a:xfrm>
              </p:grpSpPr>
              <p:pic>
                <p:nvPicPr>
                  <p:cNvPr id="136" name="Picture 8" descr="Julianne_July2005f"/>
                  <p:cNvPicPr>
                    <a:picLocks noChangeAspect="1" noChangeArrowheads="1"/>
                  </p:cNvPicPr>
                  <p:nvPr/>
                </p:nvPicPr>
                <p:blipFill>
                  <a:blip r:embed="rId22" cstate="print"/>
                  <a:srcRect l="18423" r="13780"/>
                  <a:stretch>
                    <a:fillRect/>
                  </a:stretch>
                </p:blipFill>
                <p:spPr bwMode="auto">
                  <a:xfrm>
                    <a:off x="3740" y="3030"/>
                    <a:ext cx="790" cy="77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</p:pic>
              <p:sp>
                <p:nvSpPr>
                  <p:cNvPr id="137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07" y="3780"/>
                    <a:ext cx="1592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r>
                      <a:rPr lang="en-US" sz="2400" dirty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cs typeface="Arial" pitchFamily="34" charset="0"/>
                      </a:rPr>
                      <a:t>Low</a:t>
                    </a:r>
                  </a:p>
                </p:txBody>
              </p:sp>
            </p:grpSp>
            <p:grpSp>
              <p:nvGrpSpPr>
                <p:cNvPr id="121" name="Group 49"/>
                <p:cNvGrpSpPr>
                  <a:grpSpLocks/>
                </p:cNvGrpSpPr>
                <p:nvPr/>
              </p:nvGrpSpPr>
              <p:grpSpPr bwMode="auto">
                <a:xfrm flipH="1">
                  <a:off x="3627" y="3106"/>
                  <a:ext cx="566" cy="605"/>
                  <a:chOff x="1112" y="936"/>
                  <a:chExt cx="1318" cy="1344"/>
                </a:xfrm>
              </p:grpSpPr>
              <p:sp>
                <p:nvSpPr>
                  <p:cNvPr id="122" name="AutoShape 50"/>
                  <p:cNvSpPr>
                    <a:spLocks noChangeArrowheads="1"/>
                  </p:cNvSpPr>
                  <p:nvPr/>
                </p:nvSpPr>
                <p:spPr bwMode="auto">
                  <a:xfrm>
                    <a:off x="1144" y="1072"/>
                    <a:ext cx="848" cy="808"/>
                  </a:xfrm>
                  <a:custGeom>
                    <a:avLst/>
                    <a:gdLst>
                      <a:gd name="G0" fmla="+- 3566 0 0"/>
                      <a:gd name="G1" fmla="+- 21600 0 3566"/>
                      <a:gd name="G2" fmla="*/ 3566 1 2"/>
                      <a:gd name="G3" fmla="+- 21600 0 G2"/>
                      <a:gd name="G4" fmla="+/ 3566 21600 2"/>
                      <a:gd name="G5" fmla="+/ G1 0 2"/>
                      <a:gd name="G6" fmla="*/ 21600 21600 3566"/>
                      <a:gd name="G7" fmla="*/ G6 1 2"/>
                      <a:gd name="G8" fmla="+- 21600 0 G7"/>
                      <a:gd name="G9" fmla="*/ 21600 1 2"/>
                      <a:gd name="G10" fmla="+- 3566 0 G9"/>
                      <a:gd name="G11" fmla="?: G10 G8 0"/>
                      <a:gd name="G12" fmla="?: G10 G7 21600"/>
                      <a:gd name="T0" fmla="*/ 19817 w 21600"/>
                      <a:gd name="T1" fmla="*/ 10800 h 21600"/>
                      <a:gd name="T2" fmla="*/ 10800 w 21600"/>
                      <a:gd name="T3" fmla="*/ 21600 h 21600"/>
                      <a:gd name="T4" fmla="*/ 1783 w 21600"/>
                      <a:gd name="T5" fmla="*/ 10800 h 21600"/>
                      <a:gd name="T6" fmla="*/ 10800 w 21600"/>
                      <a:gd name="T7" fmla="*/ 0 h 21600"/>
                      <a:gd name="T8" fmla="*/ 3583 w 21600"/>
                      <a:gd name="T9" fmla="*/ 3583 h 21600"/>
                      <a:gd name="T10" fmla="*/ 18017 w 21600"/>
                      <a:gd name="T11" fmla="*/ 18017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3566" y="21600"/>
                        </a:lnTo>
                        <a:lnTo>
                          <a:pt x="18034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339966">
                          <a:gamma/>
                          <a:shade val="46275"/>
                          <a:invGamma/>
                        </a:srgbClr>
                      </a:gs>
                      <a:gs pos="50000">
                        <a:srgbClr val="339966"/>
                      </a:gs>
                      <a:gs pos="100000">
                        <a:srgbClr val="339966">
                          <a:gamma/>
                          <a:shade val="46275"/>
                          <a:invGamma/>
                        </a:srgbClr>
                      </a:gs>
                    </a:gsLst>
                    <a:lin ang="0" scaled="1"/>
                  </a:gradFill>
                  <a:ln w="9525" algn="ctr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3" name="AutoShape 5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1288" y="1880"/>
                    <a:ext cx="552" cy="400"/>
                  </a:xfrm>
                  <a:custGeom>
                    <a:avLst/>
                    <a:gdLst>
                      <a:gd name="G0" fmla="+- 3566 0 0"/>
                      <a:gd name="G1" fmla="+- 21600 0 3566"/>
                      <a:gd name="G2" fmla="*/ 3566 1 2"/>
                      <a:gd name="G3" fmla="+- 21600 0 G2"/>
                      <a:gd name="G4" fmla="+/ 3566 21600 2"/>
                      <a:gd name="G5" fmla="+/ G1 0 2"/>
                      <a:gd name="G6" fmla="*/ 21600 21600 3566"/>
                      <a:gd name="G7" fmla="*/ G6 1 2"/>
                      <a:gd name="G8" fmla="+- 21600 0 G7"/>
                      <a:gd name="G9" fmla="*/ 21600 1 2"/>
                      <a:gd name="G10" fmla="+- 3566 0 G9"/>
                      <a:gd name="G11" fmla="?: G10 G8 0"/>
                      <a:gd name="G12" fmla="?: G10 G7 21600"/>
                      <a:gd name="T0" fmla="*/ 19817 w 21600"/>
                      <a:gd name="T1" fmla="*/ 10800 h 21600"/>
                      <a:gd name="T2" fmla="*/ 10800 w 21600"/>
                      <a:gd name="T3" fmla="*/ 21600 h 21600"/>
                      <a:gd name="T4" fmla="*/ 1783 w 21600"/>
                      <a:gd name="T5" fmla="*/ 10800 h 21600"/>
                      <a:gd name="T6" fmla="*/ 10800 w 21600"/>
                      <a:gd name="T7" fmla="*/ 0 h 21600"/>
                      <a:gd name="T8" fmla="*/ 3583 w 21600"/>
                      <a:gd name="T9" fmla="*/ 3583 h 21600"/>
                      <a:gd name="T10" fmla="*/ 18017 w 21600"/>
                      <a:gd name="T11" fmla="*/ 18017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3566" y="21600"/>
                        </a:lnTo>
                        <a:lnTo>
                          <a:pt x="18034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339966">
                          <a:gamma/>
                          <a:shade val="46275"/>
                          <a:invGamma/>
                        </a:srgbClr>
                      </a:gs>
                      <a:gs pos="50000">
                        <a:srgbClr val="339966"/>
                      </a:gs>
                      <a:gs pos="100000">
                        <a:srgbClr val="339966">
                          <a:gamma/>
                          <a:shade val="46275"/>
                          <a:invGamma/>
                        </a:srgbClr>
                      </a:gs>
                    </a:gsLst>
                    <a:lin ang="0" scaled="1"/>
                  </a:gradFill>
                  <a:ln w="9525" algn="ctr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4" name="AutoShape 52"/>
                  <p:cNvSpPr>
                    <a:spLocks noChangeArrowheads="1"/>
                  </p:cNvSpPr>
                  <p:nvPr/>
                </p:nvSpPr>
                <p:spPr bwMode="auto">
                  <a:xfrm>
                    <a:off x="1112" y="936"/>
                    <a:ext cx="920" cy="288"/>
                  </a:xfrm>
                  <a:custGeom>
                    <a:avLst/>
                    <a:gdLst>
                      <a:gd name="G0" fmla="+- 532 0 0"/>
                      <a:gd name="G1" fmla="+- 11796480 0 0"/>
                      <a:gd name="G2" fmla="+- 0 0 11796480"/>
                      <a:gd name="T0" fmla="*/ 0 256 1"/>
                      <a:gd name="T1" fmla="*/ 180 256 1"/>
                      <a:gd name="G3" fmla="+- 11796480 T0 T1"/>
                      <a:gd name="T2" fmla="*/ 0 256 1"/>
                      <a:gd name="T3" fmla="*/ 90 256 1"/>
                      <a:gd name="G4" fmla="+- 11796480 T2 T3"/>
                      <a:gd name="G5" fmla="*/ G4 2 1"/>
                      <a:gd name="T4" fmla="*/ 90 256 1"/>
                      <a:gd name="T5" fmla="*/ 0 256 1"/>
                      <a:gd name="G6" fmla="+- 11796480 T4 T5"/>
                      <a:gd name="G7" fmla="*/ G6 2 1"/>
                      <a:gd name="G8" fmla="abs 11796480"/>
                      <a:gd name="T6" fmla="*/ 0 256 1"/>
                      <a:gd name="T7" fmla="*/ 90 256 1"/>
                      <a:gd name="G9" fmla="+- G8 T6 T7"/>
                      <a:gd name="G10" fmla="?: G9 G7 G5"/>
                      <a:gd name="T8" fmla="*/ 0 256 1"/>
                      <a:gd name="T9" fmla="*/ 360 256 1"/>
                      <a:gd name="G11" fmla="+- G10 T8 T9"/>
                      <a:gd name="G12" fmla="?: G10 G11 G10"/>
                      <a:gd name="T10" fmla="*/ 0 256 1"/>
                      <a:gd name="T11" fmla="*/ 360 256 1"/>
                      <a:gd name="G13" fmla="+- G12 T10 T11"/>
                      <a:gd name="G14" fmla="?: G12 G13 G12"/>
                      <a:gd name="G15" fmla="+- 0 0 G14"/>
                      <a:gd name="G16" fmla="+- 10800 0 0"/>
                      <a:gd name="G17" fmla="+- 10800 0 532"/>
                      <a:gd name="G18" fmla="*/ 532 1 2"/>
                      <a:gd name="G19" fmla="+- G18 5400 0"/>
                      <a:gd name="G20" fmla="cos G19 11796480"/>
                      <a:gd name="G21" fmla="sin G19 11796480"/>
                      <a:gd name="G22" fmla="+- G20 10800 0"/>
                      <a:gd name="G23" fmla="+- G21 10800 0"/>
                      <a:gd name="G24" fmla="+- 10800 0 G20"/>
                      <a:gd name="G25" fmla="+- 532 10800 0"/>
                      <a:gd name="G26" fmla="?: G9 G17 G25"/>
                      <a:gd name="G27" fmla="?: G9 0 21600"/>
                      <a:gd name="G28" fmla="cos 10800 11796480"/>
                      <a:gd name="G29" fmla="sin 10800 11796480"/>
                      <a:gd name="G30" fmla="sin 532 11796480"/>
                      <a:gd name="G31" fmla="+- G28 10800 0"/>
                      <a:gd name="G32" fmla="+- G29 10800 0"/>
                      <a:gd name="G33" fmla="+- G30 10800 0"/>
                      <a:gd name="G34" fmla="?: G4 0 G31"/>
                      <a:gd name="G35" fmla="?: 11796480 G34 0"/>
                      <a:gd name="G36" fmla="?: G6 G35 G31"/>
                      <a:gd name="G37" fmla="+- 21600 0 G36"/>
                      <a:gd name="G38" fmla="?: G4 0 G33"/>
                      <a:gd name="G39" fmla="?: 11796480 G38 G32"/>
                      <a:gd name="G40" fmla="?: G6 G39 0"/>
                      <a:gd name="G41" fmla="?: G4 G32 21600"/>
                      <a:gd name="G42" fmla="?: G6 G41 G33"/>
                      <a:gd name="T12" fmla="*/ 10800 w 21600"/>
                      <a:gd name="T13" fmla="*/ 0 h 21600"/>
                      <a:gd name="T14" fmla="*/ 5134 w 21600"/>
                      <a:gd name="T15" fmla="*/ 10800 h 21600"/>
                      <a:gd name="T16" fmla="*/ 10800 w 21600"/>
                      <a:gd name="T17" fmla="*/ 10268 h 21600"/>
                      <a:gd name="T18" fmla="*/ 16466 w 21600"/>
                      <a:gd name="T19" fmla="*/ 10800 h 21600"/>
                      <a:gd name="T20" fmla="*/ G36 w 21600"/>
                      <a:gd name="T21" fmla="*/ G40 h 21600"/>
                      <a:gd name="T22" fmla="*/ G37 w 21600"/>
                      <a:gd name="T23" fmla="*/ G42 h 21600"/>
                    </a:gdLst>
                    <a:ahLst/>
                    <a:cxnLst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T20" t="T21" r="T22" b="T23"/>
                    <a:pathLst>
                      <a:path w="21600" h="21600">
                        <a:moveTo>
                          <a:pt x="10268" y="10800"/>
                        </a:moveTo>
                        <a:cubicBezTo>
                          <a:pt x="10268" y="10506"/>
                          <a:pt x="10506" y="10268"/>
                          <a:pt x="10800" y="10268"/>
                        </a:cubicBezTo>
                        <a:cubicBezTo>
                          <a:pt x="11093" y="10267"/>
                          <a:pt x="11331" y="10506"/>
                          <a:pt x="11332" y="10799"/>
                        </a:cubicBezTo>
                        <a:lnTo>
                          <a:pt x="21600" y="10800"/>
                        </a:lnTo>
                        <a:cubicBezTo>
                          <a:pt x="21600" y="4835"/>
                          <a:pt x="16764" y="0"/>
                          <a:pt x="10800" y="0"/>
                        </a:cubicBezTo>
                        <a:cubicBezTo>
                          <a:pt x="4835" y="0"/>
                          <a:pt x="0" y="4835"/>
                          <a:pt x="0" y="1080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339966"/>
                      </a:gs>
                      <a:gs pos="100000">
                        <a:srgbClr val="339966">
                          <a:gamma/>
                          <a:shade val="46275"/>
                          <a:invGamma/>
                        </a:srgbClr>
                      </a:gs>
                    </a:gsLst>
                    <a:lin ang="5400000" scaled="1"/>
                  </a:gradFill>
                  <a:ln w="9525" algn="ctr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5" name="Oval 53"/>
                  <p:cNvSpPr>
                    <a:spLocks noChangeArrowheads="1"/>
                  </p:cNvSpPr>
                  <p:nvPr/>
                </p:nvSpPr>
                <p:spPr bwMode="auto">
                  <a:xfrm>
                    <a:off x="1400" y="1384"/>
                    <a:ext cx="128" cy="12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6" name="Oval 54"/>
                  <p:cNvSpPr>
                    <a:spLocks noChangeArrowheads="1"/>
                  </p:cNvSpPr>
                  <p:nvPr/>
                </p:nvSpPr>
                <p:spPr bwMode="auto">
                  <a:xfrm>
                    <a:off x="1296" y="1616"/>
                    <a:ext cx="128" cy="12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7" name="Oval 55"/>
                  <p:cNvSpPr>
                    <a:spLocks noChangeArrowheads="1"/>
                  </p:cNvSpPr>
                  <p:nvPr/>
                </p:nvSpPr>
                <p:spPr bwMode="auto">
                  <a:xfrm>
                    <a:off x="1536" y="1240"/>
                    <a:ext cx="128" cy="12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" name="Oval 56"/>
                  <p:cNvSpPr>
                    <a:spLocks noChangeArrowheads="1"/>
                  </p:cNvSpPr>
                  <p:nvPr/>
                </p:nvSpPr>
                <p:spPr bwMode="auto">
                  <a:xfrm>
                    <a:off x="1312" y="1128"/>
                    <a:ext cx="128" cy="12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" name="Oval 57"/>
                  <p:cNvSpPr>
                    <a:spLocks noChangeArrowheads="1"/>
                  </p:cNvSpPr>
                  <p:nvPr/>
                </p:nvSpPr>
                <p:spPr bwMode="auto">
                  <a:xfrm>
                    <a:off x="1224" y="1304"/>
                    <a:ext cx="128" cy="12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0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1688" y="1128"/>
                    <a:ext cx="128" cy="12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1" name="Oval 59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344"/>
                    <a:ext cx="128" cy="12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2" name="Oval 60"/>
                  <p:cNvSpPr>
                    <a:spLocks noChangeArrowheads="1"/>
                  </p:cNvSpPr>
                  <p:nvPr/>
                </p:nvSpPr>
                <p:spPr bwMode="auto">
                  <a:xfrm>
                    <a:off x="1600" y="1416"/>
                    <a:ext cx="128" cy="12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3" name="Oval 61"/>
                  <p:cNvSpPr>
                    <a:spLocks noChangeArrowheads="1"/>
                  </p:cNvSpPr>
                  <p:nvPr/>
                </p:nvSpPr>
                <p:spPr bwMode="auto">
                  <a:xfrm>
                    <a:off x="1712" y="1592"/>
                    <a:ext cx="128" cy="12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4" name="Oval 62"/>
                  <p:cNvSpPr>
                    <a:spLocks noChangeArrowheads="1"/>
                  </p:cNvSpPr>
                  <p:nvPr/>
                </p:nvSpPr>
                <p:spPr bwMode="auto">
                  <a:xfrm>
                    <a:off x="1496" y="1648"/>
                    <a:ext cx="128" cy="12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5" name="AutoShape 63"/>
                  <p:cNvSpPr>
                    <a:spLocks noChangeArrowheads="1"/>
                  </p:cNvSpPr>
                  <p:nvPr/>
                </p:nvSpPr>
                <p:spPr bwMode="auto">
                  <a:xfrm rot="4249738">
                    <a:off x="2043" y="900"/>
                    <a:ext cx="181" cy="592"/>
                  </a:xfrm>
                  <a:prstGeom prst="cube">
                    <a:avLst>
                      <a:gd name="adj" fmla="val 25000"/>
                    </a:avLst>
                  </a:prstGeom>
                  <a:gradFill rotWithShape="1">
                    <a:gsLst>
                      <a:gs pos="0">
                        <a:srgbClr val="339966">
                          <a:gamma/>
                          <a:shade val="46275"/>
                          <a:invGamma/>
                        </a:srgbClr>
                      </a:gs>
                      <a:gs pos="50000">
                        <a:srgbClr val="339966"/>
                      </a:gs>
                      <a:gs pos="100000">
                        <a:srgbClr val="339966">
                          <a:gamma/>
                          <a:shade val="46275"/>
                          <a:invGamma/>
                        </a:srgbClr>
                      </a:gs>
                    </a:gsLst>
                    <a:lin ang="0" scaled="1"/>
                  </a:gra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18" name="Text Box 68"/>
              <p:cNvSpPr txBox="1">
                <a:spLocks noChangeArrowheads="1"/>
              </p:cNvSpPr>
              <p:nvPr/>
            </p:nvSpPr>
            <p:spPr bwMode="auto">
              <a:xfrm>
                <a:off x="4043363" y="1171575"/>
                <a:ext cx="1854200" cy="64135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 sz="3600" b="1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FS1</a:t>
                </a:r>
              </a:p>
            </p:txBody>
          </p:sp>
          <p:sp>
            <p:nvSpPr>
              <p:cNvPr id="119" name="Text Box 69"/>
              <p:cNvSpPr txBox="1">
                <a:spLocks noChangeArrowheads="1"/>
              </p:cNvSpPr>
              <p:nvPr/>
            </p:nvSpPr>
            <p:spPr bwMode="auto">
              <a:xfrm>
                <a:off x="4144963" y="4264025"/>
                <a:ext cx="1854200" cy="64135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 sz="3600" b="1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FS2</a:t>
                </a:r>
              </a:p>
            </p:txBody>
          </p:sp>
        </p:grpSp>
      </p:grpSp>
      <p:sp>
        <p:nvSpPr>
          <p:cNvPr id="175" name="Rectangle 174"/>
          <p:cNvSpPr>
            <a:spLocks noChangeArrowheads="1"/>
          </p:cNvSpPr>
          <p:nvPr/>
        </p:nvSpPr>
        <p:spPr bwMode="auto">
          <a:xfrm>
            <a:off x="11506200" y="25831800"/>
            <a:ext cx="9601200" cy="1197216"/>
          </a:xfrm>
          <a:prstGeom prst="rect">
            <a:avLst/>
          </a:prstGeom>
          <a:gradFill rotWithShape="0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647700" h="647700"/>
          </a:sp3d>
        </p:spPr>
        <p:txBody>
          <a:bodyPr lIns="205740" tIns="102870" rIns="205740" bIns="102870" anchor="ctr"/>
          <a:lstStyle/>
          <a:p>
            <a:pPr algn="ctr" defTabSz="4703763">
              <a:lnSpc>
                <a:spcPct val="90000"/>
              </a:lnSpc>
            </a:pPr>
            <a:r>
              <a:rPr lang="en-US" sz="5400" dirty="0" smtClean="0"/>
              <a:t>Figure 2</a:t>
            </a:r>
            <a:endParaRPr lang="en-US" sz="5400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Words>895</Words>
  <Application>Microsoft Office PowerPoint</Application>
  <PresentationFormat>Custom</PresentationFormat>
  <Paragraphs>87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Language Research Center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Darby Proctor</dc:creator>
  <cp:lastModifiedBy>Darby Proctor</cp:lastModifiedBy>
  <cp:revision>16</cp:revision>
  <dcterms:created xsi:type="dcterms:W3CDTF">2009-05-22T16:40:42Z</dcterms:created>
  <dcterms:modified xsi:type="dcterms:W3CDTF">2009-05-23T15:59:46Z</dcterms:modified>
</cp:coreProperties>
</file>